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906000" cy="6858000" type="A4"/>
  <p:notesSz cx="20104100" cy="11309350"/>
  <p:embeddedFontLst>
    <p:embeddedFont>
      <p:font typeface="Big Shoulders Display Black" pitchFamily="2" charset="77"/>
      <p:bold r:id="rId17"/>
    </p:embeddedFont>
    <p:embeddedFont>
      <p:font typeface="Big Shoulders Display ExtraBold" pitchFamily="2" charset="77"/>
      <p:bold r:id="rId18"/>
    </p:embeddedFont>
    <p:embeddedFont>
      <p:font typeface="Big Shoulders Display SemiBold" pitchFamily="2" charset="77"/>
      <p:regular r:id="rId19"/>
      <p:bold r:id="rId20"/>
    </p:embeddedFont>
    <p:embeddedFont>
      <p:font typeface="Inter" panose="02000503000000020004" pitchFamily="2" charset="0"/>
      <p:regular r:id="rId21"/>
      <p:bold r:id="rId22"/>
      <p:italic r:id="rId23"/>
      <p:boldItalic r:id="rId24"/>
    </p:embeddedFont>
    <p:embeddedFont>
      <p:font typeface="Inter SemiBold" panose="02000503000000020004" pitchFamily="2" charset="0"/>
      <p:regular r:id="rId25"/>
      <p:bold r:id="rId26"/>
      <p:italic r:id="rId27"/>
      <p:boldItalic r:id="rId28"/>
    </p:embeddedFont>
    <p:embeddedFont>
      <p:font typeface="Montserrat Medium"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
          <p15:clr>
            <a:srgbClr val="A4A3A4"/>
          </p15:clr>
        </p15:guide>
        <p15:guide id="2" pos="106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MzLrrGlyetXE9iACR41DNNeI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F33D0C-8453-4B88-B9B3-02E3A4340AC1}">
  <a:tblStyle styleId="{5DF33D0C-8453-4B88-B9B3-02E3A4340AC1}"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5"/>
  </p:normalViewPr>
  <p:slideViewPr>
    <p:cSldViewPr snapToGrid="0">
      <p:cViewPr varScale="1">
        <p:scale>
          <a:sx n="117" d="100"/>
          <a:sy n="117" d="100"/>
        </p:scale>
        <p:origin x="1200" y="176"/>
      </p:cViewPr>
      <p:guideLst>
        <p:guide orient="horz" pos="6"/>
        <p:guide pos="10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64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64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64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64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64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64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64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64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64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c0a3dcca61_0_2: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g1c0a3dcca61_0_2: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1: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77adea941b_0_0: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277adea941b_0_0:notes"/>
          <p:cNvSpPr>
            <a:spLocks noGrp="1" noRot="1" noChangeAspect="1"/>
          </p:cNvSpPr>
          <p:nvPr>
            <p:ph type="sldImg" idx="2"/>
          </p:nvPr>
        </p:nvSpPr>
        <p:spPr>
          <a:xfrm>
            <a:off x="7296150" y="1414463"/>
            <a:ext cx="55119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0: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2: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c0a3dcca61_0_53: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1c0a3dcca61_0_53: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2: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3: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4: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5: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6: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640"/>
              <a:buFont typeface="Calibri"/>
              <a:buNone/>
            </a:pPr>
            <a:endParaRPr/>
          </a:p>
        </p:txBody>
      </p:sp>
      <p:sp>
        <p:nvSpPr>
          <p:cNvPr id="144" name="Google Shape;144;p7: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8: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9:notes"/>
          <p:cNvSpPr>
            <a:spLocks noGrp="1" noRot="1" noChangeAspect="1"/>
          </p:cNvSpPr>
          <p:nvPr>
            <p:ph type="sldImg" idx="2"/>
          </p:nvPr>
        </p:nvSpPr>
        <p:spPr>
          <a:xfrm>
            <a:off x="7296150" y="1414463"/>
            <a:ext cx="5511800"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565166" y="1763406"/>
            <a:ext cx="1038785" cy="39042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537" b="1" i="0">
                <a:solidFill>
                  <a:schemeClr val="lt1"/>
                </a:solidFill>
                <a:latin typeface="Big Shoulders Display Black"/>
                <a:ea typeface="Big Shoulders Display Black"/>
                <a:cs typeface="Big Shoulders Display Black"/>
                <a:sym typeface="Big Shoulders Displ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body" idx="1"/>
          </p:nvPr>
        </p:nvSpPr>
        <p:spPr>
          <a:xfrm>
            <a:off x="461764" y="2189980"/>
            <a:ext cx="8038378"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3368040" y="6377940"/>
            <a:ext cx="316992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6"/>
          <p:cNvSpPr txBox="1">
            <a:spLocks noGrp="1"/>
          </p:cNvSpPr>
          <p:nvPr>
            <p:ph type="dt" idx="10"/>
          </p:nvPr>
        </p:nvSpPr>
        <p:spPr>
          <a:xfrm>
            <a:off x="495300" y="6377940"/>
            <a:ext cx="227838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sldNum" idx="12"/>
          </p:nvPr>
        </p:nvSpPr>
        <p:spPr>
          <a:xfrm>
            <a:off x="7132321" y="6377940"/>
            <a:ext cx="2278380"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
        <p:cNvGrpSpPr/>
        <p:nvPr/>
      </p:nvGrpSpPr>
      <p:grpSpPr>
        <a:xfrm>
          <a:off x="0" y="0"/>
          <a:ext cx="0" cy="0"/>
          <a:chOff x="0" y="0"/>
          <a:chExt cx="0" cy="0"/>
        </a:xfrm>
      </p:grpSpPr>
      <p:sp>
        <p:nvSpPr>
          <p:cNvPr id="25" name="Google Shape;25;p17"/>
          <p:cNvSpPr/>
          <p:nvPr/>
        </p:nvSpPr>
        <p:spPr>
          <a:xfrm>
            <a:off x="0" y="0"/>
            <a:ext cx="9906000" cy="68576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AFAF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 name="Google Shape;26;p17"/>
          <p:cNvSpPr txBox="1">
            <a:spLocks noGrp="1"/>
          </p:cNvSpPr>
          <p:nvPr>
            <p:ph type="ftr" idx="11"/>
          </p:nvPr>
        </p:nvSpPr>
        <p:spPr>
          <a:xfrm>
            <a:off x="3368040" y="6377940"/>
            <a:ext cx="316992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dt" idx="10"/>
          </p:nvPr>
        </p:nvSpPr>
        <p:spPr>
          <a:xfrm>
            <a:off x="495300" y="6377940"/>
            <a:ext cx="227838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7132321" y="6377940"/>
            <a:ext cx="2278380"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18"/>
          <p:cNvSpPr txBox="1">
            <a:spLocks noGrp="1"/>
          </p:cNvSpPr>
          <p:nvPr>
            <p:ph type="ctrTitle"/>
          </p:nvPr>
        </p:nvSpPr>
        <p:spPr>
          <a:xfrm>
            <a:off x="742950" y="2125980"/>
            <a:ext cx="8420100" cy="79252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subTitle" idx="1"/>
          </p:nvPr>
        </p:nvSpPr>
        <p:spPr>
          <a:xfrm>
            <a:off x="1485900" y="3840480"/>
            <a:ext cx="693420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3368040" y="6377940"/>
            <a:ext cx="316992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dt" idx="10"/>
          </p:nvPr>
        </p:nvSpPr>
        <p:spPr>
          <a:xfrm>
            <a:off x="495300" y="6377940"/>
            <a:ext cx="227838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sldNum" idx="12"/>
          </p:nvPr>
        </p:nvSpPr>
        <p:spPr>
          <a:xfrm>
            <a:off x="7132321" y="6377940"/>
            <a:ext cx="2278380"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565166" y="1763406"/>
            <a:ext cx="1038785" cy="39042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537" b="1" i="0">
                <a:solidFill>
                  <a:schemeClr val="lt1"/>
                </a:solidFill>
                <a:latin typeface="Big Shoulders Display Black"/>
                <a:ea typeface="Big Shoulders Display Black"/>
                <a:cs typeface="Big Shoulders Display Black"/>
                <a:sym typeface="Big Shoulders Displ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495300" y="1577340"/>
            <a:ext cx="430911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body" idx="2"/>
          </p:nvPr>
        </p:nvSpPr>
        <p:spPr>
          <a:xfrm>
            <a:off x="5101590" y="1577340"/>
            <a:ext cx="430911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3368040" y="6377940"/>
            <a:ext cx="316992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dt" idx="10"/>
          </p:nvPr>
        </p:nvSpPr>
        <p:spPr>
          <a:xfrm>
            <a:off x="495300" y="6377940"/>
            <a:ext cx="227838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sldNum" idx="12"/>
          </p:nvPr>
        </p:nvSpPr>
        <p:spPr>
          <a:xfrm>
            <a:off x="7132321" y="6377940"/>
            <a:ext cx="2278380"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565166" y="1763406"/>
            <a:ext cx="1038785" cy="39042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537" b="1" i="0">
                <a:solidFill>
                  <a:schemeClr val="lt1"/>
                </a:solidFill>
                <a:latin typeface="Big Shoulders Display Black"/>
                <a:ea typeface="Big Shoulders Display Black"/>
                <a:cs typeface="Big Shoulders Display Black"/>
                <a:sym typeface="Big Shoulders Displ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ftr" idx="11"/>
          </p:nvPr>
        </p:nvSpPr>
        <p:spPr>
          <a:xfrm>
            <a:off x="3368040" y="6377940"/>
            <a:ext cx="316992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dt" idx="10"/>
          </p:nvPr>
        </p:nvSpPr>
        <p:spPr>
          <a:xfrm>
            <a:off x="495300" y="6377940"/>
            <a:ext cx="227838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7132321" y="6377940"/>
            <a:ext cx="2278380"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0" y="0"/>
            <a:ext cx="9906000" cy="68576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AFAF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 name="Google Shape;11;p15"/>
          <p:cNvSpPr/>
          <p:nvPr/>
        </p:nvSpPr>
        <p:spPr>
          <a:xfrm>
            <a:off x="371477" y="5951876"/>
            <a:ext cx="9163206" cy="0"/>
          </a:xfrm>
          <a:custGeom>
            <a:avLst/>
            <a:gdLst/>
            <a:ahLst/>
            <a:cxnLst/>
            <a:rect l="l" t="t" r="r" b="b"/>
            <a:pathLst>
              <a:path w="18596610" h="120000" extrusionOk="0">
                <a:moveTo>
                  <a:pt x="0" y="0"/>
                </a:moveTo>
                <a:lnTo>
                  <a:pt x="18596292" y="0"/>
                </a:lnTo>
              </a:path>
            </a:pathLst>
          </a:custGeom>
          <a:noFill/>
          <a:ln w="9525" cap="flat" cmpd="sng">
            <a:solidFill>
              <a:srgbClr val="343A4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 name="Google Shape;12;p15"/>
          <p:cNvSpPr txBox="1">
            <a:spLocks noGrp="1"/>
          </p:cNvSpPr>
          <p:nvPr>
            <p:ph type="title"/>
          </p:nvPr>
        </p:nvSpPr>
        <p:spPr>
          <a:xfrm>
            <a:off x="565166" y="1763406"/>
            <a:ext cx="1038785" cy="792525"/>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5150" b="1" i="0" u="none" strike="noStrike" cap="none">
                <a:solidFill>
                  <a:schemeClr val="lt1"/>
                </a:solidFill>
                <a:latin typeface="Big Shoulders Display Black"/>
                <a:ea typeface="Big Shoulders Display Black"/>
                <a:cs typeface="Big Shoulders Display Black"/>
                <a:sym typeface="Big Shoulders Display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5"/>
          <p:cNvSpPr txBox="1">
            <a:spLocks noGrp="1"/>
          </p:cNvSpPr>
          <p:nvPr>
            <p:ph type="body" idx="1"/>
          </p:nvPr>
        </p:nvSpPr>
        <p:spPr>
          <a:xfrm>
            <a:off x="461764" y="2189980"/>
            <a:ext cx="8038378"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4" name="Google Shape;14;p15"/>
          <p:cNvSpPr txBox="1">
            <a:spLocks noGrp="1"/>
          </p:cNvSpPr>
          <p:nvPr>
            <p:ph type="ftr" idx="11"/>
          </p:nvPr>
        </p:nvSpPr>
        <p:spPr>
          <a:xfrm>
            <a:off x="3368040" y="6377940"/>
            <a:ext cx="3169920" cy="27699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5"/>
          <p:cNvSpPr txBox="1">
            <a:spLocks noGrp="1"/>
          </p:cNvSpPr>
          <p:nvPr>
            <p:ph type="dt" idx="10"/>
          </p:nvPr>
        </p:nvSpPr>
        <p:spPr>
          <a:xfrm>
            <a:off x="495300" y="6377940"/>
            <a:ext cx="2278380"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15"/>
          <p:cNvSpPr txBox="1">
            <a:spLocks noGrp="1"/>
          </p:cNvSpPr>
          <p:nvPr>
            <p:ph type="sldNum" idx="12"/>
          </p:nvPr>
        </p:nvSpPr>
        <p:spPr>
          <a:xfrm>
            <a:off x="7132321" y="6377940"/>
            <a:ext cx="2278380" cy="27699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 name="Google Shape;17;p15"/>
          <p:cNvPicPr preferRelativeResize="0"/>
          <p:nvPr/>
        </p:nvPicPr>
        <p:blipFill rotWithShape="1">
          <a:blip r:embed="rId7">
            <a:alphaModFix/>
          </a:blip>
          <a:srcRect/>
          <a:stretch/>
        </p:blipFill>
        <p:spPr>
          <a:xfrm>
            <a:off x="355279" y="6059047"/>
            <a:ext cx="717682" cy="59956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poweredbycan.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www.poweredbycan.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www.poweredbycan.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poweredbycan.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89d77627055430.uk.deputy.com/job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89d77627055430.uk.deputy.com/jobs#/" TargetMode="External"/><Relationship Id="rId4" Type="http://schemas.openxmlformats.org/officeDocument/2006/relationships/hyperlink" Target="http://www.poweredbyca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poweredbycan.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poweredbycan.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poweredbycan.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poweredbycan.org/" TargetMode="External"/><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www.poweredbycan.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poweredbycan.org/" TargetMode="Externa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1c0a3dcca61_0_2"/>
          <p:cNvSpPr/>
          <p:nvPr/>
        </p:nvSpPr>
        <p:spPr>
          <a:xfrm>
            <a:off x="0" y="0"/>
            <a:ext cx="9901269" cy="6870044"/>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AFAF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 name="Google Shape;52;g1c0a3dcca61_0_2"/>
          <p:cNvSpPr txBox="1"/>
          <p:nvPr/>
        </p:nvSpPr>
        <p:spPr>
          <a:xfrm>
            <a:off x="281106" y="3486570"/>
            <a:ext cx="4095600" cy="554400"/>
          </a:xfrm>
          <a:prstGeom prst="rect">
            <a:avLst/>
          </a:prstGeom>
          <a:noFill/>
          <a:ln>
            <a:noFill/>
          </a:ln>
        </p:spPr>
        <p:txBody>
          <a:bodyPr spcFirstLastPara="1" wrap="square" lIns="0" tIns="8425" rIns="0" bIns="0" anchor="t" anchorCtr="0">
            <a:spAutoFit/>
          </a:bodyPr>
          <a:lstStyle/>
          <a:p>
            <a:pPr marL="6257" marR="0" lvl="0" indent="0" algn="l" rtl="0">
              <a:lnSpc>
                <a:spcPct val="100000"/>
              </a:lnSpc>
              <a:spcBef>
                <a:spcPts val="0"/>
              </a:spcBef>
              <a:spcAft>
                <a:spcPts val="0"/>
              </a:spcAft>
              <a:buClr>
                <a:srgbClr val="000000"/>
              </a:buClr>
              <a:buSzPts val="3547"/>
              <a:buFont typeface="Arial"/>
              <a:buNone/>
            </a:pPr>
            <a:r>
              <a:rPr lang="en-GB" sz="3547" b="1" i="0" u="none" strike="noStrike" cap="none">
                <a:solidFill>
                  <a:srgbClr val="1D2041"/>
                </a:solidFill>
                <a:latin typeface="Big Shoulders Display Black"/>
                <a:ea typeface="Big Shoulders Display Black"/>
                <a:cs typeface="Big Shoulders Display Black"/>
                <a:sym typeface="Big Shoulders Display Black"/>
              </a:rPr>
              <a:t>CHARGING UP CHANGE!</a:t>
            </a:r>
            <a:endParaRPr sz="3547" b="0" i="0" u="none" strike="noStrike" cap="none">
              <a:solidFill>
                <a:srgbClr val="000000"/>
              </a:solidFill>
              <a:latin typeface="Big Shoulders Display Black"/>
              <a:ea typeface="Big Shoulders Display Black"/>
              <a:cs typeface="Big Shoulders Display Black"/>
              <a:sym typeface="Big Shoulders Display Black"/>
            </a:endParaRPr>
          </a:p>
        </p:txBody>
      </p:sp>
      <p:sp>
        <p:nvSpPr>
          <p:cNvPr id="53" name="Google Shape;53;g1c0a3dcca61_0_2"/>
          <p:cNvSpPr txBox="1"/>
          <p:nvPr/>
        </p:nvSpPr>
        <p:spPr>
          <a:xfrm>
            <a:off x="256567" y="5307743"/>
            <a:ext cx="4840800" cy="883392"/>
          </a:xfrm>
          <a:prstGeom prst="rect">
            <a:avLst/>
          </a:prstGeom>
          <a:noFill/>
          <a:ln>
            <a:noFill/>
          </a:ln>
        </p:spPr>
        <p:txBody>
          <a:bodyPr spcFirstLastPara="1" wrap="square" lIns="0" tIns="114500" rIns="0" bIns="0" anchor="t" anchorCtr="0">
            <a:spAutoFit/>
          </a:bodyPr>
          <a:lstStyle/>
          <a:p>
            <a:pPr marL="6257" marR="0" lvl="0" indent="0" algn="l" rtl="0">
              <a:lnSpc>
                <a:spcPct val="100000"/>
              </a:lnSpc>
              <a:spcBef>
                <a:spcPts val="0"/>
              </a:spcBef>
              <a:spcAft>
                <a:spcPts val="0"/>
              </a:spcAft>
              <a:buClr>
                <a:srgbClr val="000000"/>
              </a:buClr>
              <a:buSzPts val="2956"/>
              <a:buFont typeface="Arial"/>
              <a:buNone/>
            </a:pPr>
            <a:r>
              <a:rPr lang="en-GB" sz="2956" b="1" i="0" u="none" strike="noStrike" cap="none" dirty="0">
                <a:solidFill>
                  <a:srgbClr val="1D2041"/>
                </a:solidFill>
                <a:latin typeface="Big Shoulders Display SemiBold"/>
                <a:ea typeface="Big Shoulders Display SemiBold"/>
                <a:cs typeface="Big Shoulders Display SemiBold"/>
                <a:sym typeface="Big Shoulders Display SemiBold"/>
              </a:rPr>
              <a:t>JOB DESCRIPTION &amp; SPECIFICATION</a:t>
            </a:r>
            <a:endParaRPr sz="2956" b="1" i="0" u="none" strike="noStrike" cap="none" dirty="0">
              <a:solidFill>
                <a:srgbClr val="000000"/>
              </a:solidFill>
              <a:latin typeface="Big Shoulders Display SemiBold"/>
              <a:ea typeface="Big Shoulders Display SemiBold"/>
              <a:cs typeface="Big Shoulders Display SemiBold"/>
              <a:sym typeface="Big Shoulders Display SemiBold"/>
            </a:endParaRPr>
          </a:p>
          <a:p>
            <a:pPr marL="6257" marR="197105" lvl="0" indent="0" algn="l" rtl="0">
              <a:lnSpc>
                <a:spcPct val="117343"/>
              </a:lnSpc>
              <a:spcBef>
                <a:spcPts val="431"/>
              </a:spcBef>
              <a:spcAft>
                <a:spcPts val="0"/>
              </a:spcAft>
              <a:buClr>
                <a:srgbClr val="000000"/>
              </a:buClr>
              <a:buSzPts val="1453"/>
              <a:buFont typeface="Arial"/>
              <a:buNone/>
            </a:pPr>
            <a:r>
              <a:rPr lang="en-GB" sz="1453" b="0" i="0" u="none" strike="noStrike" cap="none" dirty="0">
                <a:solidFill>
                  <a:srgbClr val="0484AF"/>
                </a:solidFill>
                <a:latin typeface="Montserrat Medium"/>
                <a:ea typeface="Montserrat Medium"/>
                <a:cs typeface="Montserrat Medium"/>
                <a:sym typeface="Montserrat Medium"/>
              </a:rPr>
              <a:t>DEADLINE: 10th November 2024 (10.00 HRS)</a:t>
            </a:r>
            <a:endParaRPr sz="1453" b="0" i="0" u="none" strike="noStrike" cap="none" dirty="0">
              <a:solidFill>
                <a:srgbClr val="000000"/>
              </a:solidFill>
              <a:latin typeface="Montserrat Medium"/>
              <a:ea typeface="Montserrat Medium"/>
              <a:cs typeface="Montserrat Medium"/>
              <a:sym typeface="Montserrat Medium"/>
            </a:endParaRPr>
          </a:p>
        </p:txBody>
      </p:sp>
      <p:pic>
        <p:nvPicPr>
          <p:cNvPr id="54" name="Google Shape;54;g1c0a3dcca61_0_2"/>
          <p:cNvPicPr preferRelativeResize="0"/>
          <p:nvPr/>
        </p:nvPicPr>
        <p:blipFill rotWithShape="1">
          <a:blip r:embed="rId3">
            <a:alphaModFix/>
          </a:blip>
          <a:srcRect/>
          <a:stretch/>
        </p:blipFill>
        <p:spPr>
          <a:xfrm>
            <a:off x="6905415" y="-1046154"/>
            <a:ext cx="5694758" cy="5694758"/>
          </a:xfrm>
          <a:prstGeom prst="rect">
            <a:avLst/>
          </a:prstGeom>
          <a:noFill/>
          <a:ln>
            <a:noFill/>
          </a:ln>
        </p:spPr>
      </p:pic>
      <p:pic>
        <p:nvPicPr>
          <p:cNvPr id="55" name="Google Shape;55;g1c0a3dcca61_0_2"/>
          <p:cNvPicPr preferRelativeResize="0"/>
          <p:nvPr/>
        </p:nvPicPr>
        <p:blipFill rotWithShape="1">
          <a:blip r:embed="rId4">
            <a:alphaModFix/>
          </a:blip>
          <a:srcRect/>
          <a:stretch/>
        </p:blipFill>
        <p:spPr>
          <a:xfrm rot="-248645">
            <a:off x="3334496" y="-1544783"/>
            <a:ext cx="5296761" cy="5296761"/>
          </a:xfrm>
          <a:prstGeom prst="rect">
            <a:avLst/>
          </a:prstGeom>
          <a:noFill/>
          <a:ln>
            <a:noFill/>
          </a:ln>
        </p:spPr>
      </p:pic>
      <p:pic>
        <p:nvPicPr>
          <p:cNvPr id="56" name="Google Shape;56;g1c0a3dcca61_0_2"/>
          <p:cNvPicPr preferRelativeResize="0"/>
          <p:nvPr/>
        </p:nvPicPr>
        <p:blipFill rotWithShape="1">
          <a:blip r:embed="rId5">
            <a:alphaModFix/>
          </a:blip>
          <a:srcRect/>
          <a:stretch/>
        </p:blipFill>
        <p:spPr>
          <a:xfrm rot="-977698">
            <a:off x="4905965" y="3216219"/>
            <a:ext cx="5132181" cy="5032666"/>
          </a:xfrm>
          <a:prstGeom prst="rect">
            <a:avLst/>
          </a:prstGeom>
          <a:noFill/>
          <a:ln>
            <a:noFill/>
          </a:ln>
        </p:spPr>
      </p:pic>
      <p:pic>
        <p:nvPicPr>
          <p:cNvPr id="57" name="Google Shape;57;g1c0a3dcca61_0_2"/>
          <p:cNvPicPr preferRelativeResize="0"/>
          <p:nvPr/>
        </p:nvPicPr>
        <p:blipFill rotWithShape="1">
          <a:blip r:embed="rId6">
            <a:alphaModFix/>
          </a:blip>
          <a:srcRect/>
          <a:stretch/>
        </p:blipFill>
        <p:spPr>
          <a:xfrm>
            <a:off x="4227449" y="513342"/>
            <a:ext cx="6489196" cy="5510211"/>
          </a:xfrm>
          <a:prstGeom prst="rect">
            <a:avLst/>
          </a:prstGeom>
          <a:noFill/>
          <a:ln>
            <a:noFill/>
          </a:ln>
        </p:spPr>
      </p:pic>
      <p:pic>
        <p:nvPicPr>
          <p:cNvPr id="58" name="Google Shape;58;g1c0a3dcca61_0_2"/>
          <p:cNvPicPr preferRelativeResize="0"/>
          <p:nvPr/>
        </p:nvPicPr>
        <p:blipFill rotWithShape="1">
          <a:blip r:embed="rId7">
            <a:alphaModFix/>
          </a:blip>
          <a:srcRect/>
          <a:stretch/>
        </p:blipFill>
        <p:spPr>
          <a:xfrm>
            <a:off x="147236" y="791925"/>
            <a:ext cx="3156618" cy="2637075"/>
          </a:xfrm>
          <a:prstGeom prst="rect">
            <a:avLst/>
          </a:prstGeom>
          <a:noFill/>
          <a:ln>
            <a:noFill/>
          </a:ln>
        </p:spPr>
      </p:pic>
      <p:sp>
        <p:nvSpPr>
          <p:cNvPr id="59" name="Google Shape;59;g1c0a3dcca61_0_2"/>
          <p:cNvSpPr/>
          <p:nvPr/>
        </p:nvSpPr>
        <p:spPr>
          <a:xfrm>
            <a:off x="190923" y="4152782"/>
            <a:ext cx="4276200" cy="938700"/>
          </a:xfrm>
          <a:prstGeom prst="roundRect">
            <a:avLst>
              <a:gd name="adj" fmla="val 16667"/>
            </a:avLst>
          </a:prstGeom>
          <a:solidFill>
            <a:srgbClr val="1D1F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g1c0a3dcca61_0_2"/>
          <p:cNvSpPr txBox="1"/>
          <p:nvPr/>
        </p:nvSpPr>
        <p:spPr>
          <a:xfrm>
            <a:off x="190800" y="4370925"/>
            <a:ext cx="4276200" cy="800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GB" sz="2800" b="1" i="0" u="none" strike="noStrike" cap="none">
                <a:solidFill>
                  <a:schemeClr val="lt1"/>
                </a:solidFill>
                <a:latin typeface="Big Shoulders Display Black"/>
                <a:ea typeface="Big Shoulders Display Black"/>
                <a:cs typeface="Big Shoulders Display Black"/>
                <a:sym typeface="Big Shoulders Display Black"/>
              </a:rPr>
              <a:t>HEAD OF DEVELOPMENT</a:t>
            </a:r>
            <a:endParaRPr sz="3400" b="0" i="0" u="none" strike="noStrike" cap="none">
              <a:solidFill>
                <a:schemeClr val="dk1"/>
              </a:solidFill>
              <a:latin typeface="Big Shoulders Display Black"/>
              <a:ea typeface="Big Shoulders Display Black"/>
              <a:cs typeface="Big Shoulders Display Black"/>
              <a:sym typeface="Big Shoulders Display Black"/>
            </a:endParaRPr>
          </a:p>
          <a:p>
            <a:pPr marL="0" marR="0" lvl="0" indent="0" algn="ctr" rtl="0">
              <a:lnSpc>
                <a:spcPct val="100000"/>
              </a:lnSpc>
              <a:spcBef>
                <a:spcPts val="0"/>
              </a:spcBef>
              <a:spcAft>
                <a:spcPts val="0"/>
              </a:spcAft>
              <a:buClr>
                <a:schemeClr val="dk1"/>
              </a:buClr>
              <a:buSzPts val="3600"/>
              <a:buFont typeface="Arial"/>
              <a:buNone/>
            </a:pPr>
            <a:endParaRPr sz="2400" b="1" i="0" u="none" strike="noStrike" cap="none">
              <a:solidFill>
                <a:schemeClr val="lt1"/>
              </a:solidFill>
              <a:latin typeface="Big Shoulders Display Black"/>
              <a:ea typeface="Big Shoulders Display Black"/>
              <a:cs typeface="Big Shoulders Display Black"/>
              <a:sym typeface="Big Shoulders Display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1"/>
          <p:cNvSpPr txBox="1"/>
          <p:nvPr/>
        </p:nvSpPr>
        <p:spPr>
          <a:xfrm rot="720000">
            <a:off x="708898" y="5726031"/>
            <a:ext cx="76157" cy="64120"/>
          </a:xfrm>
          <a:prstGeom prst="rect">
            <a:avLst/>
          </a:prstGeom>
          <a:noFill/>
          <a:ln>
            <a:noFill/>
          </a:ln>
        </p:spPr>
        <p:txBody>
          <a:bodyPr spcFirstLastPara="1" wrap="square" lIns="0" tIns="0" rIns="0" bIns="0" anchor="t" anchorCtr="0">
            <a:spAutoFit/>
          </a:bodyPr>
          <a:lstStyle/>
          <a:p>
            <a:pPr marL="0" marR="0" lvl="0" indent="0" algn="l" rtl="0">
              <a:lnSpc>
                <a:spcPct val="102141"/>
              </a:lnSpc>
              <a:spcBef>
                <a:spcPts val="0"/>
              </a:spcBef>
              <a:spcAft>
                <a:spcPts val="0"/>
              </a:spcAft>
              <a:buClr>
                <a:srgbClr val="000000"/>
              </a:buClr>
              <a:buSzPts val="467"/>
              <a:buFont typeface="Arial"/>
              <a:buNone/>
            </a:pPr>
            <a:r>
              <a:rPr lang="en-GB" sz="467" b="1" i="0" u="none" strike="noStrike" cap="none">
                <a:solidFill>
                  <a:srgbClr val="FFFFFF"/>
                </a:solidFill>
                <a:latin typeface="Big Shoulders Display SemiBold"/>
                <a:ea typeface="Big Shoulders Display SemiBold"/>
                <a:cs typeface="Big Shoulders Display SemiBold"/>
                <a:sym typeface="Big Shoulders Display SemiBold"/>
              </a:rPr>
              <a:t>by</a:t>
            </a:r>
            <a:endParaRPr sz="467" b="0" i="0" u="none" strike="noStrike" cap="none">
              <a:solidFill>
                <a:srgbClr val="000000"/>
              </a:solidFill>
              <a:latin typeface="Big Shoulders Display SemiBold"/>
              <a:ea typeface="Big Shoulders Display SemiBold"/>
              <a:cs typeface="Big Shoulders Display SemiBold"/>
              <a:sym typeface="Big Shoulders Display SemiBold"/>
            </a:endParaRPr>
          </a:p>
        </p:txBody>
      </p:sp>
      <p:sp>
        <p:nvSpPr>
          <p:cNvPr id="219" name="Google Shape;219;p11"/>
          <p:cNvSpPr txBox="1"/>
          <p:nvPr/>
        </p:nvSpPr>
        <p:spPr>
          <a:xfrm>
            <a:off x="7162800" y="6629400"/>
            <a:ext cx="2450530" cy="96925"/>
          </a:xfrm>
          <a:prstGeom prst="rect">
            <a:avLst/>
          </a:prstGeom>
          <a:noFill/>
          <a:ln>
            <a:noFill/>
          </a:ln>
        </p:spPr>
        <p:txBody>
          <a:bodyPr spcFirstLastPara="1" wrap="square" lIns="0" tIns="5925" rIns="0" bIns="0" anchor="t" anchorCtr="0">
            <a:spAutoFit/>
          </a:bodyPr>
          <a:lstStyle/>
          <a:p>
            <a:pPr marL="6257" marR="0" lvl="0" indent="0" algn="l" rtl="0">
              <a:lnSpc>
                <a:spcPct val="100000"/>
              </a:lnSpc>
              <a:spcBef>
                <a:spcPts val="0"/>
              </a:spcBef>
              <a:spcAft>
                <a:spcPts val="0"/>
              </a:spcAft>
              <a:buClr>
                <a:srgbClr val="000000"/>
              </a:buClr>
              <a:buSzPts val="591"/>
              <a:buFont typeface="Arial"/>
              <a:buNone/>
            </a:pPr>
            <a:r>
              <a:rPr lang="en-GB" sz="591" b="1" i="0" u="none" strike="noStrike" cap="none">
                <a:solidFill>
                  <a:schemeClr val="dk1"/>
                </a:solidFill>
                <a:latin typeface="Inter"/>
                <a:ea typeface="Inter"/>
                <a:cs typeface="Inter"/>
                <a:sym typeface="Inter"/>
              </a:rPr>
              <a:t>Powered by CAN </a:t>
            </a:r>
            <a:r>
              <a:rPr lang="en-GB" sz="591" b="0" i="0" u="none" strike="noStrike" cap="none">
                <a:solidFill>
                  <a:schemeClr val="dk1"/>
                </a:solidFill>
                <a:latin typeface="Inter"/>
                <a:ea typeface="Inter"/>
                <a:cs typeface="Inter"/>
                <a:sym typeface="Inter"/>
              </a:rPr>
              <a:t> – Recruitment Pack| </a:t>
            </a:r>
            <a:r>
              <a:rPr lang="en-GB" sz="591" b="1" i="0" u="sng" strike="noStrike" cap="none">
                <a:solidFill>
                  <a:schemeClr val="dk1"/>
                </a:solidFill>
                <a:latin typeface="Inter"/>
                <a:ea typeface="Inter"/>
                <a:cs typeface="Inter"/>
                <a:sym typeface="Inter"/>
                <a:hlinkClick r:id="rId3">
                  <a:extLst>
                    <a:ext uri="{A12FA001-AC4F-418D-AE19-62706E023703}">
                      <ahyp:hlinkClr xmlns:ahyp="http://schemas.microsoft.com/office/drawing/2018/hyperlinkcolor" val="tx"/>
                    </a:ext>
                  </a:extLst>
                </a:hlinkClick>
              </a:rPr>
              <a:t>www.poweredbycan.org</a:t>
            </a:r>
            <a:endParaRPr sz="591" b="0" i="0" u="none" strike="noStrike" cap="none">
              <a:solidFill>
                <a:schemeClr val="dk1"/>
              </a:solidFill>
              <a:latin typeface="Inter"/>
              <a:ea typeface="Inter"/>
              <a:cs typeface="Inter"/>
              <a:sym typeface="Inter"/>
            </a:endParaRPr>
          </a:p>
        </p:txBody>
      </p:sp>
      <p:pic>
        <p:nvPicPr>
          <p:cNvPr id="220" name="Google Shape;220;p11"/>
          <p:cNvPicPr preferRelativeResize="0"/>
          <p:nvPr/>
        </p:nvPicPr>
        <p:blipFill rotWithShape="1">
          <a:blip r:embed="rId4">
            <a:alphaModFix/>
          </a:blip>
          <a:srcRect/>
          <a:stretch/>
        </p:blipFill>
        <p:spPr>
          <a:xfrm>
            <a:off x="7010400" y="-152400"/>
            <a:ext cx="6059202" cy="5351882"/>
          </a:xfrm>
          <a:prstGeom prst="rect">
            <a:avLst/>
          </a:prstGeom>
          <a:noFill/>
          <a:ln>
            <a:noFill/>
          </a:ln>
        </p:spPr>
      </p:pic>
      <p:sp>
        <p:nvSpPr>
          <p:cNvPr id="221" name="Google Shape;221;p11"/>
          <p:cNvSpPr txBox="1"/>
          <p:nvPr/>
        </p:nvSpPr>
        <p:spPr>
          <a:xfrm>
            <a:off x="256353" y="159535"/>
            <a:ext cx="6601500" cy="614400"/>
          </a:xfrm>
          <a:prstGeom prst="rect">
            <a:avLst/>
          </a:prstGeom>
          <a:noFill/>
          <a:ln>
            <a:noFill/>
          </a:ln>
        </p:spPr>
        <p:txBody>
          <a:bodyPr spcFirstLastPara="1" wrap="square" lIns="0" tIns="7500" rIns="0" bIns="0" anchor="t" anchorCtr="0">
            <a:spAutoFit/>
          </a:bodyPr>
          <a:lstStyle/>
          <a:p>
            <a:pPr marL="6257" marR="0" lvl="0" indent="0" algn="l" rtl="0">
              <a:lnSpc>
                <a:spcPct val="100000"/>
              </a:lnSpc>
              <a:spcBef>
                <a:spcPts val="0"/>
              </a:spcBef>
              <a:spcAft>
                <a:spcPts val="0"/>
              </a:spcAft>
              <a:buClr>
                <a:srgbClr val="000000"/>
              </a:buClr>
              <a:buSzPts val="3941"/>
              <a:buFont typeface="Arial"/>
              <a:buNone/>
            </a:pPr>
            <a:r>
              <a:rPr lang="en-GB" sz="3941" b="1" i="0" u="none" strike="noStrike" cap="none">
                <a:solidFill>
                  <a:srgbClr val="1D2041"/>
                </a:solidFill>
                <a:latin typeface="Big Shoulders Display Black"/>
                <a:ea typeface="Big Shoulders Display Black"/>
                <a:cs typeface="Big Shoulders Display Black"/>
                <a:sym typeface="Big Shoulders Display Black"/>
              </a:rPr>
              <a:t>DUTIES &amp; RESPONSIBILITIES</a:t>
            </a:r>
            <a:endParaRPr sz="3941" b="1" i="0" u="none" strike="noStrike" cap="none">
              <a:solidFill>
                <a:schemeClr val="lt1"/>
              </a:solidFill>
              <a:latin typeface="Big Shoulders Display Black"/>
              <a:ea typeface="Big Shoulders Display Black"/>
              <a:cs typeface="Big Shoulders Display Black"/>
              <a:sym typeface="Big Shoulders Display Black"/>
            </a:endParaRPr>
          </a:p>
        </p:txBody>
      </p:sp>
      <p:sp>
        <p:nvSpPr>
          <p:cNvPr id="222" name="Google Shape;222;p11"/>
          <p:cNvSpPr txBox="1"/>
          <p:nvPr/>
        </p:nvSpPr>
        <p:spPr>
          <a:xfrm>
            <a:off x="58200" y="838325"/>
            <a:ext cx="7317900" cy="4217987"/>
          </a:xfrm>
          <a:prstGeom prst="rect">
            <a:avLst/>
          </a:prstGeom>
          <a:noFill/>
          <a:ln>
            <a:noFill/>
          </a:ln>
        </p:spPr>
        <p:txBody>
          <a:bodyPr spcFirstLastPara="1" wrap="square" lIns="0" tIns="5625" rIns="0" bIns="0" anchor="t" anchorCtr="0">
            <a:spAutoFit/>
          </a:bodyPr>
          <a:lstStyle/>
          <a:p>
            <a:pPr marL="0" marR="0" lvl="0" indent="0" algn="l" rtl="0">
              <a:lnSpc>
                <a:spcPct val="115000"/>
              </a:lnSpc>
              <a:spcBef>
                <a:spcPts val="225"/>
              </a:spcBef>
              <a:spcAft>
                <a:spcPts val="0"/>
              </a:spcAft>
              <a:buClr>
                <a:schemeClr val="dk1"/>
              </a:buClr>
              <a:buSzPts val="1100"/>
              <a:buFont typeface="Arial"/>
              <a:buNone/>
            </a:pPr>
            <a:r>
              <a:rPr lang="en-GB" sz="1100" b="1" i="0" u="none" strike="noStrike" cap="none" dirty="0">
                <a:solidFill>
                  <a:schemeClr val="dk1"/>
                </a:solidFill>
                <a:latin typeface="Inter"/>
                <a:ea typeface="Inter"/>
                <a:cs typeface="Inter"/>
                <a:sym typeface="Inter"/>
              </a:rPr>
              <a:t>Income Generation</a:t>
            </a:r>
            <a:endParaRPr sz="1100" b="1"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identify and secure investment to support the sustainability of the organisation in it’s delivery and to collaborate with the senior leadership team (SLT) on organisational sustainability, strategy and delivery.</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work in close conjunction with the SLT to analyse financial needs of the organisation.</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oversee market research on sales-led income generating opportunities for the organisation and taking a leading role on new product/service development. </a:t>
            </a:r>
            <a:endParaRPr sz="1100" b="0" i="0" u="none" strike="noStrike" cap="none" dirty="0">
              <a:solidFill>
                <a:schemeClr val="dk1"/>
              </a:solidFill>
              <a:latin typeface="Inter"/>
              <a:ea typeface="Inter"/>
              <a:cs typeface="Inter"/>
              <a:sym typeface="Inter"/>
            </a:endParaRPr>
          </a:p>
          <a:p>
            <a:pPr marL="457200" marR="210820" lvl="0" indent="0" algn="l" rtl="0">
              <a:lnSpc>
                <a:spcPct val="115000"/>
              </a:lnSpc>
              <a:spcBef>
                <a:spcPts val="285"/>
              </a:spcBef>
              <a:spcAft>
                <a:spcPts val="0"/>
              </a:spcAft>
              <a:buClr>
                <a:srgbClr val="000000"/>
              </a:buClr>
              <a:buSzPts val="1100"/>
              <a:buFont typeface="Arial"/>
              <a:buNone/>
            </a:pPr>
            <a:endParaRPr sz="1100" b="0" i="0" u="none" strike="noStrike" cap="none" dirty="0">
              <a:solidFill>
                <a:schemeClr val="dk1"/>
              </a:solidFill>
              <a:latin typeface="Inter"/>
              <a:ea typeface="Inter"/>
              <a:cs typeface="Inter"/>
              <a:sym typeface="Inter"/>
            </a:endParaRPr>
          </a:p>
          <a:p>
            <a:pPr marL="0" marR="0" lvl="0" indent="0" algn="l" rtl="0">
              <a:lnSpc>
                <a:spcPct val="115000"/>
              </a:lnSpc>
              <a:spcBef>
                <a:spcPts val="225"/>
              </a:spcBef>
              <a:spcAft>
                <a:spcPts val="0"/>
              </a:spcAft>
              <a:buClr>
                <a:schemeClr val="dk1"/>
              </a:buClr>
              <a:buSzPts val="1100"/>
              <a:buFont typeface="Arial"/>
              <a:buNone/>
            </a:pPr>
            <a:r>
              <a:rPr lang="en-GB" sz="1100" b="1" i="0" u="none" strike="noStrike" cap="none" dirty="0">
                <a:solidFill>
                  <a:schemeClr val="dk1"/>
                </a:solidFill>
                <a:latin typeface="Inter"/>
                <a:ea typeface="Inter"/>
                <a:cs typeface="Inter"/>
                <a:sym typeface="Inter"/>
              </a:rPr>
              <a:t>  Partnerships and Networking </a:t>
            </a:r>
            <a:endParaRPr sz="1100" b="1"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maintain a broad range of partnerships, utilising networks and contacts locally, regionally and nationally that supports Powered by CAN’s work with children and young people and young adults and/or methodological practices of asset-based community development and co-creation.</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attend conferences, performances, events and festivals to maintain a strong awareness of current trends for emerging talent and make critical assessments of strategic direction of the organisation.</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co-lead on the development of strategic partnerships to build our reputation and delivery of programmes.</a:t>
            </a:r>
            <a:endParaRPr sz="1100" b="0" i="0" u="none" strike="noStrike" cap="none" dirty="0">
              <a:solidFill>
                <a:schemeClr val="dk1"/>
              </a:solidFill>
              <a:latin typeface="Inter"/>
              <a:ea typeface="Inter"/>
              <a:cs typeface="Inter"/>
              <a:sym typeface="Inter"/>
            </a:endParaRPr>
          </a:p>
          <a:p>
            <a:pPr marL="45720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1D2041"/>
              </a:solidFill>
              <a:latin typeface="Inter"/>
              <a:ea typeface="Inter"/>
              <a:cs typeface="Inter"/>
              <a:sym typeface="Inter"/>
            </a:endParaRPr>
          </a:p>
          <a:p>
            <a:pPr marL="0" marR="210820" lvl="0" indent="0" algn="l" rtl="0">
              <a:lnSpc>
                <a:spcPct val="100000"/>
              </a:lnSpc>
              <a:spcBef>
                <a:spcPts val="285"/>
              </a:spcBef>
              <a:spcAft>
                <a:spcPts val="0"/>
              </a:spcAft>
              <a:buClr>
                <a:srgbClr val="000000"/>
              </a:buClr>
              <a:buSzPts val="1100"/>
              <a:buFont typeface="Arial"/>
              <a:buNone/>
            </a:pPr>
            <a:endParaRPr sz="1100" b="0" i="0" u="none" strike="noStrike" cap="none" dirty="0">
              <a:solidFill>
                <a:srgbClr val="1D2041"/>
              </a:solidFill>
              <a:latin typeface="Inter"/>
              <a:ea typeface="Inter"/>
              <a:cs typeface="Inter"/>
              <a:sym typeface="Inter"/>
            </a:endParaRPr>
          </a:p>
          <a:p>
            <a:pPr marL="175204" marR="2503" lvl="0" indent="-95922" algn="l" rtl="0">
              <a:lnSpc>
                <a:spcPct val="116300"/>
              </a:lnSpc>
              <a:spcBef>
                <a:spcPts val="44"/>
              </a:spcBef>
              <a:spcAft>
                <a:spcPts val="0"/>
              </a:spcAft>
              <a:buClr>
                <a:srgbClr val="000000"/>
              </a:buClr>
              <a:buSzPts val="1150"/>
              <a:buFont typeface="Arial"/>
              <a:buNone/>
            </a:pPr>
            <a:endParaRPr sz="1150" b="0" i="0" u="none" strike="noStrike" cap="none" dirty="0">
              <a:solidFill>
                <a:srgbClr val="000000"/>
              </a:solidFill>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77adea941b_0_0"/>
          <p:cNvSpPr txBox="1"/>
          <p:nvPr/>
        </p:nvSpPr>
        <p:spPr>
          <a:xfrm rot="723792">
            <a:off x="708206" y="5726003"/>
            <a:ext cx="76080" cy="71723"/>
          </a:xfrm>
          <a:prstGeom prst="rect">
            <a:avLst/>
          </a:prstGeom>
          <a:noFill/>
          <a:ln>
            <a:noFill/>
          </a:ln>
        </p:spPr>
        <p:txBody>
          <a:bodyPr spcFirstLastPara="1" wrap="square" lIns="0" tIns="0" rIns="0" bIns="0" anchor="t" anchorCtr="0">
            <a:spAutoFit/>
          </a:bodyPr>
          <a:lstStyle/>
          <a:p>
            <a:pPr marL="0" marR="0" lvl="0" indent="0" algn="l" rtl="0">
              <a:lnSpc>
                <a:spcPct val="102141"/>
              </a:lnSpc>
              <a:spcBef>
                <a:spcPts val="0"/>
              </a:spcBef>
              <a:spcAft>
                <a:spcPts val="0"/>
              </a:spcAft>
              <a:buClr>
                <a:srgbClr val="000000"/>
              </a:buClr>
              <a:buSzPts val="467"/>
              <a:buFont typeface="Arial"/>
              <a:buNone/>
            </a:pPr>
            <a:r>
              <a:rPr lang="en-GB" sz="467" b="1" i="0" u="none" strike="noStrike" cap="none">
                <a:solidFill>
                  <a:srgbClr val="FFFFFF"/>
                </a:solidFill>
                <a:latin typeface="Big Shoulders Display SemiBold"/>
                <a:ea typeface="Big Shoulders Display SemiBold"/>
                <a:cs typeface="Big Shoulders Display SemiBold"/>
                <a:sym typeface="Big Shoulders Display SemiBold"/>
              </a:rPr>
              <a:t>by</a:t>
            </a:r>
            <a:endParaRPr sz="467" b="0" i="0" u="none" strike="noStrike" cap="none">
              <a:solidFill>
                <a:srgbClr val="000000"/>
              </a:solidFill>
              <a:latin typeface="Big Shoulders Display SemiBold"/>
              <a:ea typeface="Big Shoulders Display SemiBold"/>
              <a:cs typeface="Big Shoulders Display SemiBold"/>
              <a:sym typeface="Big Shoulders Display SemiBold"/>
            </a:endParaRPr>
          </a:p>
        </p:txBody>
      </p:sp>
      <p:sp>
        <p:nvSpPr>
          <p:cNvPr id="228" name="Google Shape;228;g277adea941b_0_0"/>
          <p:cNvSpPr txBox="1"/>
          <p:nvPr/>
        </p:nvSpPr>
        <p:spPr>
          <a:xfrm>
            <a:off x="7162800" y="6629400"/>
            <a:ext cx="2450400" cy="96900"/>
          </a:xfrm>
          <a:prstGeom prst="rect">
            <a:avLst/>
          </a:prstGeom>
          <a:noFill/>
          <a:ln>
            <a:noFill/>
          </a:ln>
        </p:spPr>
        <p:txBody>
          <a:bodyPr spcFirstLastPara="1" wrap="square" lIns="0" tIns="5925" rIns="0" bIns="0" anchor="t" anchorCtr="0">
            <a:spAutoFit/>
          </a:bodyPr>
          <a:lstStyle/>
          <a:p>
            <a:pPr marL="6257" marR="0" lvl="0" indent="0" algn="l" rtl="0">
              <a:lnSpc>
                <a:spcPct val="100000"/>
              </a:lnSpc>
              <a:spcBef>
                <a:spcPts val="0"/>
              </a:spcBef>
              <a:spcAft>
                <a:spcPts val="0"/>
              </a:spcAft>
              <a:buClr>
                <a:srgbClr val="000000"/>
              </a:buClr>
              <a:buSzPts val="591"/>
              <a:buFont typeface="Arial"/>
              <a:buNone/>
            </a:pPr>
            <a:r>
              <a:rPr lang="en-GB" sz="591" b="1" i="0" u="none" strike="noStrike" cap="none">
                <a:solidFill>
                  <a:schemeClr val="dk1"/>
                </a:solidFill>
                <a:latin typeface="Inter"/>
                <a:ea typeface="Inter"/>
                <a:cs typeface="Inter"/>
                <a:sym typeface="Inter"/>
              </a:rPr>
              <a:t>Powered by CAN </a:t>
            </a:r>
            <a:r>
              <a:rPr lang="en-GB" sz="591" b="0" i="0" u="none" strike="noStrike" cap="none">
                <a:solidFill>
                  <a:schemeClr val="dk1"/>
                </a:solidFill>
                <a:latin typeface="Inter"/>
                <a:ea typeface="Inter"/>
                <a:cs typeface="Inter"/>
                <a:sym typeface="Inter"/>
              </a:rPr>
              <a:t> – Recruitment Pack| </a:t>
            </a:r>
            <a:r>
              <a:rPr lang="en-GB" sz="591" b="1" i="0" u="sng" strike="noStrike" cap="none">
                <a:solidFill>
                  <a:schemeClr val="dk1"/>
                </a:solidFill>
                <a:latin typeface="Inter"/>
                <a:ea typeface="Inter"/>
                <a:cs typeface="Inter"/>
                <a:sym typeface="Inter"/>
                <a:hlinkClick r:id="rId3">
                  <a:extLst>
                    <a:ext uri="{A12FA001-AC4F-418D-AE19-62706E023703}">
                      <ahyp:hlinkClr xmlns:ahyp="http://schemas.microsoft.com/office/drawing/2018/hyperlinkcolor" val="tx"/>
                    </a:ext>
                  </a:extLst>
                </a:hlinkClick>
              </a:rPr>
              <a:t>www.poweredbycan.org</a:t>
            </a:r>
            <a:endParaRPr sz="591" b="0" i="0" u="none" strike="noStrike" cap="none">
              <a:solidFill>
                <a:schemeClr val="dk1"/>
              </a:solidFill>
              <a:latin typeface="Inter"/>
              <a:ea typeface="Inter"/>
              <a:cs typeface="Inter"/>
              <a:sym typeface="Inter"/>
            </a:endParaRPr>
          </a:p>
        </p:txBody>
      </p:sp>
      <p:pic>
        <p:nvPicPr>
          <p:cNvPr id="229" name="Google Shape;229;g277adea941b_0_0"/>
          <p:cNvPicPr preferRelativeResize="0"/>
          <p:nvPr/>
        </p:nvPicPr>
        <p:blipFill rotWithShape="1">
          <a:blip r:embed="rId4">
            <a:alphaModFix/>
          </a:blip>
          <a:srcRect/>
          <a:stretch/>
        </p:blipFill>
        <p:spPr>
          <a:xfrm>
            <a:off x="7010400" y="-152400"/>
            <a:ext cx="6059201" cy="5351882"/>
          </a:xfrm>
          <a:prstGeom prst="rect">
            <a:avLst/>
          </a:prstGeom>
          <a:noFill/>
          <a:ln>
            <a:noFill/>
          </a:ln>
        </p:spPr>
      </p:pic>
      <p:sp>
        <p:nvSpPr>
          <p:cNvPr id="230" name="Google Shape;230;g277adea941b_0_0"/>
          <p:cNvSpPr txBox="1"/>
          <p:nvPr/>
        </p:nvSpPr>
        <p:spPr>
          <a:xfrm>
            <a:off x="256353" y="159535"/>
            <a:ext cx="6601500" cy="614100"/>
          </a:xfrm>
          <a:prstGeom prst="rect">
            <a:avLst/>
          </a:prstGeom>
          <a:noFill/>
          <a:ln>
            <a:noFill/>
          </a:ln>
        </p:spPr>
        <p:txBody>
          <a:bodyPr spcFirstLastPara="1" wrap="square" lIns="0" tIns="7500" rIns="0" bIns="0" anchor="t" anchorCtr="0">
            <a:spAutoFit/>
          </a:bodyPr>
          <a:lstStyle/>
          <a:p>
            <a:pPr marL="6257" marR="0" lvl="0" indent="0" algn="l" rtl="0">
              <a:lnSpc>
                <a:spcPct val="100000"/>
              </a:lnSpc>
              <a:spcBef>
                <a:spcPts val="0"/>
              </a:spcBef>
              <a:spcAft>
                <a:spcPts val="0"/>
              </a:spcAft>
              <a:buClr>
                <a:srgbClr val="000000"/>
              </a:buClr>
              <a:buSzPts val="3941"/>
              <a:buFont typeface="Arial"/>
              <a:buNone/>
            </a:pPr>
            <a:r>
              <a:rPr lang="en-GB" sz="3941" b="1" i="0" u="none" strike="noStrike" cap="none">
                <a:solidFill>
                  <a:srgbClr val="1D2041"/>
                </a:solidFill>
                <a:latin typeface="Big Shoulders Display Black"/>
                <a:ea typeface="Big Shoulders Display Black"/>
                <a:cs typeface="Big Shoulders Display Black"/>
                <a:sym typeface="Big Shoulders Display Black"/>
              </a:rPr>
              <a:t>DUTIES &amp; RESPONSIBILITIES</a:t>
            </a:r>
            <a:endParaRPr sz="3941" b="1" i="0" u="none" strike="noStrike" cap="none">
              <a:solidFill>
                <a:schemeClr val="lt1"/>
              </a:solidFill>
              <a:latin typeface="Big Shoulders Display Black"/>
              <a:ea typeface="Big Shoulders Display Black"/>
              <a:cs typeface="Big Shoulders Display Black"/>
              <a:sym typeface="Big Shoulders Display Black"/>
            </a:endParaRPr>
          </a:p>
        </p:txBody>
      </p:sp>
      <p:sp>
        <p:nvSpPr>
          <p:cNvPr id="231" name="Google Shape;231;g277adea941b_0_0"/>
          <p:cNvSpPr txBox="1"/>
          <p:nvPr/>
        </p:nvSpPr>
        <p:spPr>
          <a:xfrm>
            <a:off x="83075" y="852375"/>
            <a:ext cx="7317900" cy="2845200"/>
          </a:xfrm>
          <a:prstGeom prst="rect">
            <a:avLst/>
          </a:prstGeom>
          <a:noFill/>
          <a:ln>
            <a:noFill/>
          </a:ln>
        </p:spPr>
        <p:txBody>
          <a:bodyPr spcFirstLastPara="1" wrap="square" lIns="0" tIns="5625" rIns="0" bIns="0" anchor="t" anchorCtr="0">
            <a:spAutoFit/>
          </a:bodyPr>
          <a:lstStyle/>
          <a:p>
            <a:pPr marL="0" marR="0" lvl="0" indent="0" algn="l" rtl="0">
              <a:lnSpc>
                <a:spcPct val="115000"/>
              </a:lnSpc>
              <a:spcBef>
                <a:spcPts val="225"/>
              </a:spcBef>
              <a:spcAft>
                <a:spcPts val="0"/>
              </a:spcAft>
              <a:buClr>
                <a:schemeClr val="dk1"/>
              </a:buClr>
              <a:buSzPts val="1100"/>
              <a:buFont typeface="Arial"/>
              <a:buNone/>
            </a:pPr>
            <a:endParaRPr sz="1100" b="1" i="0" u="none" strike="noStrike" cap="none">
              <a:solidFill>
                <a:schemeClr val="dk1"/>
              </a:solidFill>
              <a:latin typeface="Inter"/>
              <a:ea typeface="Inter"/>
              <a:cs typeface="Inter"/>
              <a:sym typeface="Inter"/>
            </a:endParaRPr>
          </a:p>
          <a:p>
            <a:pPr marL="0" marR="0" lvl="0" indent="0" algn="l" rtl="0">
              <a:lnSpc>
                <a:spcPct val="115000"/>
              </a:lnSpc>
              <a:spcBef>
                <a:spcPts val="225"/>
              </a:spcBef>
              <a:spcAft>
                <a:spcPts val="0"/>
              </a:spcAft>
              <a:buClr>
                <a:schemeClr val="dk1"/>
              </a:buClr>
              <a:buSzPts val="1100"/>
              <a:buFont typeface="Arial"/>
              <a:buNone/>
            </a:pPr>
            <a:r>
              <a:rPr lang="en-GB" sz="1100" b="1" i="0" u="none" strike="noStrike" cap="none">
                <a:solidFill>
                  <a:schemeClr val="dk1"/>
                </a:solidFill>
                <a:latin typeface="Inter"/>
                <a:ea typeface="Inter"/>
                <a:cs typeface="Inter"/>
                <a:sym typeface="Inter"/>
              </a:rPr>
              <a:t>Marketing Strategy, Development and Research Evaluation</a:t>
            </a:r>
            <a:endParaRPr sz="1100" b="0" i="0" u="none" strike="noStrike" cap="none">
              <a:solidFill>
                <a:schemeClr val="dk1"/>
              </a:solidFill>
              <a:latin typeface="Inter"/>
              <a:ea typeface="Inter"/>
              <a:cs typeface="Inter"/>
              <a:sym typeface="Inter"/>
            </a:endParaRPr>
          </a:p>
          <a:p>
            <a:pPr marL="457200" marR="0" lvl="0" indent="-298450" algn="l" rtl="0">
              <a:lnSpc>
                <a:spcPct val="115000"/>
              </a:lnSpc>
              <a:spcBef>
                <a:spcPts val="290"/>
              </a:spcBef>
              <a:spcAft>
                <a:spcPts val="0"/>
              </a:spcAft>
              <a:buClr>
                <a:schemeClr val="dk1"/>
              </a:buClr>
              <a:buSzPts val="1100"/>
              <a:buFont typeface="Inter"/>
              <a:buChar char="●"/>
            </a:pPr>
            <a:r>
              <a:rPr lang="en-GB" sz="1100" b="0" i="0" u="none" strike="noStrike" cap="none">
                <a:solidFill>
                  <a:schemeClr val="dk1"/>
                </a:solidFill>
                <a:latin typeface="Inter"/>
                <a:ea typeface="Inter"/>
                <a:cs typeface="Inter"/>
                <a:sym typeface="Inter"/>
              </a:rPr>
              <a:t>To oversee and manage our digital marketing and content sharing strategy and drive our brand development (online and offline) to help increase organisational presence and awareness.</a:t>
            </a:r>
            <a:endParaRPr sz="1100" b="0" i="0" u="none" strike="noStrike" cap="none">
              <a:solidFill>
                <a:schemeClr val="dk1"/>
              </a:solidFill>
              <a:latin typeface="Inter"/>
              <a:ea typeface="Inter"/>
              <a:cs typeface="Inter"/>
              <a:sym typeface="Inter"/>
            </a:endParaRPr>
          </a:p>
          <a:p>
            <a:pPr marL="457200" marR="0" lvl="0" indent="-298450" algn="l" rtl="0">
              <a:lnSpc>
                <a:spcPct val="115000"/>
              </a:lnSpc>
              <a:spcBef>
                <a:spcPts val="290"/>
              </a:spcBef>
              <a:spcAft>
                <a:spcPts val="0"/>
              </a:spcAft>
              <a:buClr>
                <a:schemeClr val="dk1"/>
              </a:buClr>
              <a:buSzPts val="1100"/>
              <a:buFont typeface="Inter"/>
              <a:buChar char="●"/>
            </a:pPr>
            <a:r>
              <a:rPr lang="en-GB" sz="1100" b="0" i="0" u="none" strike="noStrike" cap="none">
                <a:solidFill>
                  <a:schemeClr val="dk1"/>
                </a:solidFill>
                <a:latin typeface="Inter"/>
                <a:ea typeface="Inter"/>
                <a:cs typeface="Inter"/>
                <a:sym typeface="Inter"/>
              </a:rPr>
              <a:t>To provide in depth support with our data analytics and report on how this can be improved further and analyse online campaigns on platforms using external analytics. E.g., Google Analytics, Mailchimp.</a:t>
            </a:r>
            <a:endParaRPr sz="1100" b="0" i="0" u="none" strike="noStrike" cap="none">
              <a:solidFill>
                <a:schemeClr val="dk1"/>
              </a:solidFill>
              <a:latin typeface="Inter"/>
              <a:ea typeface="Inter"/>
              <a:cs typeface="Inter"/>
              <a:sym typeface="Inter"/>
            </a:endParaRPr>
          </a:p>
          <a:p>
            <a:pPr marL="457200" marR="0" lvl="0" indent="-298450" algn="l" rtl="0">
              <a:lnSpc>
                <a:spcPct val="115000"/>
              </a:lnSpc>
              <a:spcBef>
                <a:spcPts val="0"/>
              </a:spcBef>
              <a:spcAft>
                <a:spcPts val="0"/>
              </a:spcAft>
              <a:buClr>
                <a:schemeClr val="dk1"/>
              </a:buClr>
              <a:buSzPts val="1100"/>
              <a:buFont typeface="Inter"/>
              <a:buChar char="●"/>
            </a:pPr>
            <a:r>
              <a:rPr lang="en-GB" sz="1100" b="0" i="0" u="none" strike="noStrike" cap="none">
                <a:solidFill>
                  <a:schemeClr val="dk1"/>
                </a:solidFill>
                <a:latin typeface="Inter"/>
                <a:ea typeface="Inter"/>
                <a:cs typeface="Inter"/>
                <a:sym typeface="Inter"/>
              </a:rPr>
              <a:t>To liaise with other organisations to drive our marketing and communications to build the contact base and to report on how this can be improved further using data platforms and previous experience/knowledge.</a:t>
            </a:r>
            <a:endParaRPr sz="1100" b="0" i="0" u="none" strike="noStrike" cap="none">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a:solidFill>
                  <a:schemeClr val="dk1"/>
                </a:solidFill>
                <a:latin typeface="Inter"/>
                <a:ea typeface="Inter"/>
                <a:cs typeface="Inter"/>
                <a:sym typeface="Inter"/>
              </a:rPr>
              <a:t>To demonstrate our brand, our impact and our values to ensure they align with those of children, young people and young adults today and ensure this is actioned in our strategic planning.</a:t>
            </a:r>
            <a:endParaRPr sz="1100" b="0" i="0" u="none" strike="noStrike" cap="none">
              <a:solidFill>
                <a:schemeClr val="dk1"/>
              </a:solidFill>
              <a:latin typeface="Inter"/>
              <a:ea typeface="Inter"/>
              <a:cs typeface="Inter"/>
              <a:sym typeface="Inter"/>
            </a:endParaRPr>
          </a:p>
          <a:p>
            <a:pPr marL="45720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1D2041"/>
              </a:solidFill>
              <a:latin typeface="Inter"/>
              <a:ea typeface="Inter"/>
              <a:cs typeface="Inter"/>
              <a:sym typeface="Inter"/>
            </a:endParaRPr>
          </a:p>
          <a:p>
            <a:pPr marL="0" marR="210820" lvl="0" indent="0" algn="l" rtl="0">
              <a:lnSpc>
                <a:spcPct val="100000"/>
              </a:lnSpc>
              <a:spcBef>
                <a:spcPts val="285"/>
              </a:spcBef>
              <a:spcAft>
                <a:spcPts val="0"/>
              </a:spcAft>
              <a:buClr>
                <a:srgbClr val="000000"/>
              </a:buClr>
              <a:buSzPts val="1100"/>
              <a:buFont typeface="Arial"/>
              <a:buNone/>
            </a:pPr>
            <a:endParaRPr sz="1100" b="0" i="0" u="none" strike="noStrike" cap="none">
              <a:solidFill>
                <a:srgbClr val="1D2041"/>
              </a:solidFill>
              <a:latin typeface="Inter"/>
              <a:ea typeface="Inter"/>
              <a:cs typeface="Inter"/>
              <a:sym typeface="Inter"/>
            </a:endParaRPr>
          </a:p>
          <a:p>
            <a:pPr marL="175204" marR="2503" lvl="0" indent="-95921" algn="l" rtl="0">
              <a:lnSpc>
                <a:spcPct val="116300"/>
              </a:lnSpc>
              <a:spcBef>
                <a:spcPts val="44"/>
              </a:spcBef>
              <a:spcAft>
                <a:spcPts val="0"/>
              </a:spcAft>
              <a:buClr>
                <a:srgbClr val="000000"/>
              </a:buClr>
              <a:buSzPts val="1150"/>
              <a:buFont typeface="Arial"/>
              <a:buNone/>
            </a:pPr>
            <a:endParaRPr sz="1150" b="0" i="0" u="none" strike="noStrike" cap="none">
              <a:solidFill>
                <a:srgbClr val="000000"/>
              </a:solidFill>
              <a:latin typeface="Inter"/>
              <a:ea typeface="Inter"/>
              <a:cs typeface="Inter"/>
              <a:sym typeface="In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p:nvPr/>
        </p:nvSpPr>
        <p:spPr>
          <a:xfrm rot="720000">
            <a:off x="708898" y="5726031"/>
            <a:ext cx="76157" cy="64120"/>
          </a:xfrm>
          <a:prstGeom prst="rect">
            <a:avLst/>
          </a:prstGeom>
          <a:noFill/>
          <a:ln>
            <a:noFill/>
          </a:ln>
        </p:spPr>
        <p:txBody>
          <a:bodyPr spcFirstLastPara="1" wrap="square" lIns="0" tIns="0" rIns="0" bIns="0" anchor="t" anchorCtr="0">
            <a:spAutoFit/>
          </a:bodyPr>
          <a:lstStyle/>
          <a:p>
            <a:pPr marL="0" marR="0" lvl="0" indent="0" algn="l" rtl="0">
              <a:lnSpc>
                <a:spcPct val="102141"/>
              </a:lnSpc>
              <a:spcBef>
                <a:spcPts val="0"/>
              </a:spcBef>
              <a:spcAft>
                <a:spcPts val="0"/>
              </a:spcAft>
              <a:buClr>
                <a:srgbClr val="000000"/>
              </a:buClr>
              <a:buSzPts val="467"/>
              <a:buFont typeface="Arial"/>
              <a:buNone/>
            </a:pPr>
            <a:r>
              <a:rPr lang="en-GB" sz="467" b="1" i="0" u="none" strike="noStrike" cap="none">
                <a:solidFill>
                  <a:srgbClr val="FFFFFF"/>
                </a:solidFill>
                <a:latin typeface="Big Shoulders Display SemiBold"/>
                <a:ea typeface="Big Shoulders Display SemiBold"/>
                <a:cs typeface="Big Shoulders Display SemiBold"/>
                <a:sym typeface="Big Shoulders Display SemiBold"/>
              </a:rPr>
              <a:t>by</a:t>
            </a:r>
            <a:endParaRPr sz="467" b="0" i="0" u="none" strike="noStrike" cap="none">
              <a:solidFill>
                <a:srgbClr val="000000"/>
              </a:solidFill>
              <a:latin typeface="Big Shoulders Display SemiBold"/>
              <a:ea typeface="Big Shoulders Display SemiBold"/>
              <a:cs typeface="Big Shoulders Display SemiBold"/>
              <a:sym typeface="Big Shoulders Display SemiBold"/>
            </a:endParaRPr>
          </a:p>
        </p:txBody>
      </p:sp>
      <p:sp>
        <p:nvSpPr>
          <p:cNvPr id="237" name="Google Shape;237;p10"/>
          <p:cNvSpPr txBox="1"/>
          <p:nvPr/>
        </p:nvSpPr>
        <p:spPr>
          <a:xfrm>
            <a:off x="7162800" y="6629400"/>
            <a:ext cx="2450530" cy="96925"/>
          </a:xfrm>
          <a:prstGeom prst="rect">
            <a:avLst/>
          </a:prstGeom>
          <a:noFill/>
          <a:ln>
            <a:noFill/>
          </a:ln>
        </p:spPr>
        <p:txBody>
          <a:bodyPr spcFirstLastPara="1" wrap="square" lIns="0" tIns="5925" rIns="0" bIns="0" anchor="t" anchorCtr="0">
            <a:spAutoFit/>
          </a:bodyPr>
          <a:lstStyle/>
          <a:p>
            <a:pPr marL="6257" marR="0" lvl="0" indent="0" algn="l" rtl="0">
              <a:lnSpc>
                <a:spcPct val="100000"/>
              </a:lnSpc>
              <a:spcBef>
                <a:spcPts val="0"/>
              </a:spcBef>
              <a:spcAft>
                <a:spcPts val="0"/>
              </a:spcAft>
              <a:buClr>
                <a:srgbClr val="000000"/>
              </a:buClr>
              <a:buSzPts val="591"/>
              <a:buFont typeface="Arial"/>
              <a:buNone/>
            </a:pPr>
            <a:r>
              <a:rPr lang="en-GB" sz="591" b="1" i="0" u="none" strike="noStrike" cap="none">
                <a:solidFill>
                  <a:schemeClr val="dk1"/>
                </a:solidFill>
                <a:latin typeface="Inter"/>
                <a:ea typeface="Inter"/>
                <a:cs typeface="Inter"/>
                <a:sym typeface="Inter"/>
              </a:rPr>
              <a:t>Powered by CAN </a:t>
            </a:r>
            <a:r>
              <a:rPr lang="en-GB" sz="591" b="0" i="0" u="none" strike="noStrike" cap="none">
                <a:solidFill>
                  <a:schemeClr val="dk1"/>
                </a:solidFill>
                <a:latin typeface="Inter"/>
                <a:ea typeface="Inter"/>
                <a:cs typeface="Inter"/>
                <a:sym typeface="Inter"/>
              </a:rPr>
              <a:t> – Recruitment Pack| </a:t>
            </a:r>
            <a:r>
              <a:rPr lang="en-GB" sz="591" b="1" i="0" u="sng" strike="noStrike" cap="none">
                <a:solidFill>
                  <a:schemeClr val="dk1"/>
                </a:solidFill>
                <a:latin typeface="Inter"/>
                <a:ea typeface="Inter"/>
                <a:cs typeface="Inter"/>
                <a:sym typeface="Inter"/>
                <a:hlinkClick r:id="rId3">
                  <a:extLst>
                    <a:ext uri="{A12FA001-AC4F-418D-AE19-62706E023703}">
                      <ahyp:hlinkClr xmlns:ahyp="http://schemas.microsoft.com/office/drawing/2018/hyperlinkcolor" val="tx"/>
                    </a:ext>
                  </a:extLst>
                </a:hlinkClick>
              </a:rPr>
              <a:t>www.poweredbycan.org</a:t>
            </a:r>
            <a:endParaRPr sz="591" b="0" i="0" u="none" strike="noStrike" cap="none">
              <a:solidFill>
                <a:schemeClr val="dk1"/>
              </a:solidFill>
              <a:latin typeface="Inter"/>
              <a:ea typeface="Inter"/>
              <a:cs typeface="Inter"/>
              <a:sym typeface="Inter"/>
            </a:endParaRPr>
          </a:p>
        </p:txBody>
      </p:sp>
      <p:sp>
        <p:nvSpPr>
          <p:cNvPr id="238" name="Google Shape;238;p10"/>
          <p:cNvSpPr txBox="1"/>
          <p:nvPr/>
        </p:nvSpPr>
        <p:spPr>
          <a:xfrm>
            <a:off x="147600" y="249075"/>
            <a:ext cx="6894600" cy="6396532"/>
          </a:xfrm>
          <a:prstGeom prst="rect">
            <a:avLst/>
          </a:prstGeom>
          <a:noFill/>
          <a:ln>
            <a:noFill/>
          </a:ln>
        </p:spPr>
        <p:txBody>
          <a:bodyPr spcFirstLastPara="1" wrap="square" lIns="0" tIns="5625" rIns="0" bIns="0" anchor="t" anchorCtr="0">
            <a:spAutoFit/>
          </a:bodyPr>
          <a:lstStyle/>
          <a:p>
            <a:pPr marL="9271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000000"/>
              </a:solidFill>
              <a:latin typeface="Inter"/>
              <a:ea typeface="Inter"/>
              <a:cs typeface="Inter"/>
              <a:sym typeface="Inter"/>
            </a:endParaRPr>
          </a:p>
          <a:p>
            <a:pPr marL="0" marR="0" lvl="0" indent="0" algn="l" rtl="0">
              <a:lnSpc>
                <a:spcPct val="115000"/>
              </a:lnSpc>
              <a:spcBef>
                <a:spcPts val="290"/>
              </a:spcBef>
              <a:spcAft>
                <a:spcPts val="0"/>
              </a:spcAft>
              <a:buClr>
                <a:srgbClr val="000000"/>
              </a:buClr>
              <a:buSzPts val="1100"/>
              <a:buFont typeface="Arial"/>
              <a:buNone/>
            </a:pPr>
            <a:endParaRPr sz="1100" b="0" i="0" u="none" strike="noStrike" cap="none" dirty="0">
              <a:solidFill>
                <a:srgbClr val="1D2041"/>
              </a:solidFill>
              <a:latin typeface="Inter"/>
              <a:ea typeface="Inter"/>
              <a:cs typeface="Inter"/>
              <a:sym typeface="Inter"/>
            </a:endParaRPr>
          </a:p>
          <a:p>
            <a:pPr marL="457200" marR="210820" lvl="0" indent="0" algn="l" rtl="0">
              <a:lnSpc>
                <a:spcPct val="115000"/>
              </a:lnSpc>
              <a:spcBef>
                <a:spcPts val="285"/>
              </a:spcBef>
              <a:spcAft>
                <a:spcPts val="0"/>
              </a:spcAft>
              <a:buClr>
                <a:srgbClr val="000000"/>
              </a:buClr>
              <a:buSzPts val="1100"/>
              <a:buFont typeface="Arial"/>
              <a:buNone/>
            </a:pPr>
            <a:endParaRPr sz="1100" b="0" i="0" u="none" strike="noStrike" cap="none" dirty="0">
              <a:solidFill>
                <a:srgbClr val="1D2041"/>
              </a:solidFill>
              <a:latin typeface="Inter"/>
              <a:ea typeface="Inter"/>
              <a:cs typeface="Inter"/>
              <a:sym typeface="Inter"/>
            </a:endParaRPr>
          </a:p>
          <a:p>
            <a:pPr marL="0" marR="210820" lvl="0" indent="0" algn="l" rtl="0">
              <a:lnSpc>
                <a:spcPct val="100000"/>
              </a:lnSpc>
              <a:spcBef>
                <a:spcPts val="285"/>
              </a:spcBef>
              <a:spcAft>
                <a:spcPts val="0"/>
              </a:spcAft>
              <a:buClr>
                <a:srgbClr val="000000"/>
              </a:buClr>
              <a:buSzPts val="1100"/>
              <a:buFont typeface="Arial"/>
              <a:buNone/>
            </a:pPr>
            <a:r>
              <a:rPr lang="en-GB" sz="1100" b="1" i="0" u="none" strike="noStrike" cap="none" dirty="0">
                <a:solidFill>
                  <a:schemeClr val="dk1"/>
                </a:solidFill>
                <a:latin typeface="Inter"/>
                <a:ea typeface="Inter"/>
                <a:cs typeface="Inter"/>
                <a:sym typeface="Inter"/>
              </a:rPr>
              <a:t>General Responsibilities</a:t>
            </a:r>
            <a:r>
              <a:rPr lang="en-GB" sz="1100" b="0" i="0" u="none" strike="noStrike" cap="none" dirty="0">
                <a:solidFill>
                  <a:schemeClr val="dk1"/>
                </a:solidFill>
                <a:latin typeface="Inter"/>
                <a:ea typeface="Inter"/>
                <a:cs typeface="Inter"/>
                <a:sym typeface="Inter"/>
              </a:rPr>
              <a:t> </a:t>
            </a:r>
            <a:endParaRPr sz="1100" b="0" i="0" u="none" strike="noStrike" cap="none" dirty="0">
              <a:solidFill>
                <a:schemeClr val="dk1"/>
              </a:solidFill>
              <a:latin typeface="Inter"/>
              <a:ea typeface="Inter"/>
              <a:cs typeface="Inter"/>
              <a:sym typeface="Inter"/>
            </a:endParaRPr>
          </a:p>
          <a:p>
            <a:pPr marL="457200" marR="0" lvl="0" indent="-298450" algn="l" rtl="0">
              <a:lnSpc>
                <a:spcPct val="115000"/>
              </a:lnSpc>
              <a:spcBef>
                <a:spcPts val="120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line manage the Marketing and Development team and support and motivate the team to drive performance.</a:t>
            </a:r>
            <a:endParaRPr sz="1100" b="0" i="0" u="none" strike="noStrike" cap="none" dirty="0">
              <a:solidFill>
                <a:schemeClr val="dk1"/>
              </a:solidFill>
              <a:latin typeface="Inter"/>
              <a:ea typeface="Inter"/>
              <a:cs typeface="Inter"/>
              <a:sym typeface="Inter"/>
            </a:endParaRPr>
          </a:p>
          <a:p>
            <a:pPr marL="457200" marR="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represent the organisation within local and regional networks of supporters and stakeholders.</a:t>
            </a:r>
            <a:endParaRPr sz="1100" b="0" i="0" u="none" strike="noStrike" cap="none" dirty="0">
              <a:solidFill>
                <a:schemeClr val="dk1"/>
              </a:solidFill>
              <a:latin typeface="Inter"/>
              <a:ea typeface="Inter"/>
              <a:cs typeface="Inter"/>
              <a:sym typeface="Inter"/>
            </a:endParaRPr>
          </a:p>
          <a:p>
            <a:pPr marL="457200" marR="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participate in regular team meetings and supervision meetings.</a:t>
            </a:r>
            <a:endParaRPr sz="1100" b="0" i="0" u="none" strike="noStrike" cap="none" dirty="0">
              <a:solidFill>
                <a:schemeClr val="dk1"/>
              </a:solidFill>
              <a:latin typeface="Inter"/>
              <a:ea typeface="Inter"/>
              <a:cs typeface="Inter"/>
              <a:sym typeface="Inter"/>
            </a:endParaRPr>
          </a:p>
          <a:p>
            <a:pPr marL="457200" marR="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Attend ideas meetings and contribute to discussions about the future of Powered by CAN.</a:t>
            </a:r>
            <a:endParaRPr sz="1100" b="0" i="0" u="none" strike="noStrike" cap="none" dirty="0">
              <a:solidFill>
                <a:schemeClr val="dk1"/>
              </a:solidFill>
              <a:latin typeface="Inter"/>
              <a:ea typeface="Inter"/>
              <a:cs typeface="Inter"/>
              <a:sym typeface="Inter"/>
            </a:endParaRPr>
          </a:p>
          <a:p>
            <a:pPr marL="457200" marR="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identify personal development and training opportunities for self and team &amp; disseminate CDP &amp; training opportunities to Powered by CAN staff.</a:t>
            </a:r>
            <a:endParaRPr sz="1100" b="0" i="0" u="none" strike="noStrike" cap="none" dirty="0">
              <a:solidFill>
                <a:schemeClr val="dk1"/>
              </a:solidFill>
              <a:latin typeface="Inter"/>
              <a:ea typeface="Inter"/>
              <a:cs typeface="Inter"/>
              <a:sym typeface="Inter"/>
            </a:endParaRPr>
          </a:p>
          <a:p>
            <a:pPr marL="457200" marR="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contribute ideas that may support the ongoing development of the organisation.</a:t>
            </a:r>
            <a:endParaRPr sz="1100" b="0" i="0" u="none" strike="noStrike" cap="none" dirty="0">
              <a:solidFill>
                <a:schemeClr val="dk1"/>
              </a:solidFill>
              <a:latin typeface="Inter"/>
              <a:ea typeface="Inter"/>
              <a:cs typeface="Inter"/>
              <a:sym typeface="Inter"/>
            </a:endParaRPr>
          </a:p>
          <a:p>
            <a:pPr marL="457200" marR="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contribute to the programming and administration of bespoke commissioned services.</a:t>
            </a:r>
            <a:endParaRPr sz="1100" b="0" i="0" u="none" strike="noStrike" cap="none" dirty="0">
              <a:solidFill>
                <a:schemeClr val="dk1"/>
              </a:solidFill>
              <a:latin typeface="Inter"/>
              <a:ea typeface="Inter"/>
              <a:cs typeface="Inter"/>
              <a:sym typeface="Inter"/>
            </a:endParaRPr>
          </a:p>
          <a:p>
            <a:pPr marL="457200" marR="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ensure confidentiality within the organisation at all times.</a:t>
            </a:r>
            <a:endParaRPr sz="1100" b="0" i="0" u="none" strike="noStrike" cap="none" dirty="0">
              <a:solidFill>
                <a:schemeClr val="dk1"/>
              </a:solidFill>
              <a:latin typeface="Inter"/>
              <a:ea typeface="Inter"/>
              <a:cs typeface="Inter"/>
              <a:sym typeface="Inter"/>
            </a:endParaRPr>
          </a:p>
          <a:p>
            <a:pPr marL="457200" marR="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participate in activities which fall outside of normal working hours as required, e.g. Training, Staff Meetings, Recruitment/Engagement events, fundraising events, etc. </a:t>
            </a:r>
            <a:endParaRPr sz="1100" b="0" i="0" u="none" strike="noStrike" cap="none" dirty="0">
              <a:solidFill>
                <a:schemeClr val="dk1"/>
              </a:solidFill>
              <a:latin typeface="Inter"/>
              <a:ea typeface="Inter"/>
              <a:cs typeface="Inter"/>
              <a:sym typeface="Inter"/>
            </a:endParaRPr>
          </a:p>
          <a:p>
            <a:pPr marL="457200" marR="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undertake such other duties and responsibilities of an equivalent nature as may be determined from time to time by SLT.</a:t>
            </a:r>
            <a:endParaRPr sz="1100" b="0" i="0" u="none" strike="noStrike" cap="none" dirty="0">
              <a:solidFill>
                <a:schemeClr val="dk1"/>
              </a:solidFill>
              <a:latin typeface="Inter"/>
              <a:ea typeface="Inter"/>
              <a:cs typeface="Inter"/>
              <a:sym typeface="Inter"/>
            </a:endParaRPr>
          </a:p>
          <a:p>
            <a:pPr marL="0" marR="210820" lvl="0" indent="0" algn="l" rtl="0">
              <a:lnSpc>
                <a:spcPct val="100000"/>
              </a:lnSpc>
              <a:spcBef>
                <a:spcPts val="1200"/>
              </a:spcBef>
              <a:spcAft>
                <a:spcPts val="0"/>
              </a:spcAft>
              <a:buClr>
                <a:srgbClr val="000000"/>
              </a:buClr>
              <a:buSzPts val="1100"/>
              <a:buFont typeface="Arial"/>
              <a:buNone/>
            </a:pPr>
            <a:endParaRPr sz="1100" b="0" i="0" u="none" strike="noStrike" cap="none" dirty="0">
              <a:solidFill>
                <a:schemeClr val="dk1"/>
              </a:solidFill>
              <a:latin typeface="Inter"/>
              <a:ea typeface="Inter"/>
              <a:cs typeface="Inter"/>
              <a:sym typeface="Inter"/>
            </a:endParaRPr>
          </a:p>
          <a:p>
            <a:pPr marL="0" marR="210820" lvl="0" indent="0" algn="l" rtl="0">
              <a:lnSpc>
                <a:spcPct val="115000"/>
              </a:lnSpc>
              <a:spcBef>
                <a:spcPts val="285"/>
              </a:spcBef>
              <a:spcAft>
                <a:spcPts val="0"/>
              </a:spcAft>
              <a:buClr>
                <a:srgbClr val="000000"/>
              </a:buClr>
              <a:buSzPts val="1100"/>
              <a:buFont typeface="Arial"/>
              <a:buNone/>
            </a:pPr>
            <a:r>
              <a:rPr lang="en-GB" sz="1100" b="1" i="0" u="none" strike="noStrike" cap="none" dirty="0">
                <a:solidFill>
                  <a:schemeClr val="dk1"/>
                </a:solidFill>
                <a:latin typeface="Inter"/>
                <a:ea typeface="Inter"/>
                <a:cs typeface="Inter"/>
                <a:sym typeface="Inter"/>
              </a:rPr>
              <a:t>Equal Opportunities and Safeguarding</a:t>
            </a:r>
            <a:endParaRPr sz="1100" b="1"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work within the organisation's safeguarding and equal opportunities policies to ensure allocated staff and freelance practitioners/consultants line managed by the role work within the organisation's safeguarding and equal opportunities policies.</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undertake relevant risk assessments before undertaking events/projects/activities for which the role has direct responsibility.</a:t>
            </a:r>
            <a:endParaRPr sz="1100" b="0" i="0" u="none" strike="noStrike" cap="none" dirty="0">
              <a:solidFill>
                <a:schemeClr val="dk1"/>
              </a:solidFill>
              <a:latin typeface="Inter"/>
              <a:ea typeface="Inter"/>
              <a:cs typeface="Inter"/>
              <a:sym typeface="Inter"/>
            </a:endParaRPr>
          </a:p>
          <a:p>
            <a:pPr marL="0" marR="210820" lvl="0" indent="0" algn="l" rtl="0">
              <a:lnSpc>
                <a:spcPct val="100000"/>
              </a:lnSpc>
              <a:spcBef>
                <a:spcPts val="285"/>
              </a:spcBef>
              <a:spcAft>
                <a:spcPts val="0"/>
              </a:spcAft>
              <a:buClr>
                <a:srgbClr val="000000"/>
              </a:buClr>
              <a:buSzPts val="1100"/>
              <a:buFont typeface="Arial"/>
              <a:buNone/>
            </a:pPr>
            <a:endParaRPr sz="1100" b="0" i="0" u="none" strike="noStrike" cap="none" dirty="0">
              <a:solidFill>
                <a:srgbClr val="1D2041"/>
              </a:solidFill>
              <a:latin typeface="Inter"/>
              <a:ea typeface="Inter"/>
              <a:cs typeface="Inter"/>
              <a:sym typeface="Inter"/>
            </a:endParaRPr>
          </a:p>
          <a:p>
            <a:pPr marL="0" marR="210820" lvl="0" indent="0" algn="l" rtl="0">
              <a:lnSpc>
                <a:spcPct val="100000"/>
              </a:lnSpc>
              <a:spcBef>
                <a:spcPts val="285"/>
              </a:spcBef>
              <a:spcAft>
                <a:spcPts val="0"/>
              </a:spcAft>
              <a:buClr>
                <a:srgbClr val="000000"/>
              </a:buClr>
              <a:buSzPts val="1100"/>
              <a:buFont typeface="Arial"/>
              <a:buNone/>
            </a:pPr>
            <a:endParaRPr sz="1100" b="0" i="0" u="none" strike="noStrike" cap="none" dirty="0">
              <a:solidFill>
                <a:srgbClr val="1D2041"/>
              </a:solidFill>
              <a:latin typeface="Inter"/>
              <a:ea typeface="Inter"/>
              <a:cs typeface="Inter"/>
              <a:sym typeface="Inter"/>
            </a:endParaRPr>
          </a:p>
          <a:p>
            <a:pPr marL="0" marR="210820" lvl="0" indent="0" algn="l" rtl="0">
              <a:lnSpc>
                <a:spcPct val="115000"/>
              </a:lnSpc>
              <a:spcBef>
                <a:spcPts val="285"/>
              </a:spcBef>
              <a:spcAft>
                <a:spcPts val="0"/>
              </a:spcAft>
              <a:buClr>
                <a:srgbClr val="000000"/>
              </a:buClr>
              <a:buSzPts val="1100"/>
              <a:buFont typeface="Arial"/>
              <a:buNone/>
            </a:pPr>
            <a:endParaRPr sz="1100" b="0" i="0" u="none" strike="noStrike" cap="none" dirty="0">
              <a:solidFill>
                <a:srgbClr val="1D2041"/>
              </a:solidFill>
              <a:latin typeface="Inter"/>
              <a:ea typeface="Inter"/>
              <a:cs typeface="Inter"/>
              <a:sym typeface="Inter"/>
            </a:endParaRPr>
          </a:p>
          <a:p>
            <a:pPr marL="0" marR="210820" lvl="0" indent="0" algn="l" rtl="0">
              <a:lnSpc>
                <a:spcPct val="100000"/>
              </a:lnSpc>
              <a:spcBef>
                <a:spcPts val="285"/>
              </a:spcBef>
              <a:spcAft>
                <a:spcPts val="0"/>
              </a:spcAft>
              <a:buClr>
                <a:schemeClr val="dk1"/>
              </a:buClr>
              <a:buSzPts val="1100"/>
              <a:buFont typeface="Arial"/>
              <a:buNone/>
            </a:pPr>
            <a:endParaRPr sz="1100" b="1" i="0" u="none" strike="noStrike" cap="none" dirty="0">
              <a:solidFill>
                <a:srgbClr val="1D2041"/>
              </a:solidFill>
              <a:latin typeface="Inter"/>
              <a:ea typeface="Inter"/>
              <a:cs typeface="Inter"/>
              <a:sym typeface="Inter"/>
            </a:endParaRPr>
          </a:p>
          <a:p>
            <a:pPr marL="175204" marR="2503" lvl="0" indent="-95922" algn="l" rtl="0">
              <a:lnSpc>
                <a:spcPct val="116300"/>
              </a:lnSpc>
              <a:spcBef>
                <a:spcPts val="44"/>
              </a:spcBef>
              <a:spcAft>
                <a:spcPts val="0"/>
              </a:spcAft>
              <a:buClr>
                <a:srgbClr val="000000"/>
              </a:buClr>
              <a:buSzPts val="1150"/>
              <a:buFont typeface="Arial"/>
              <a:buNone/>
            </a:pPr>
            <a:endParaRPr sz="1150" b="0" i="0" u="none" strike="noStrike" cap="none" dirty="0">
              <a:solidFill>
                <a:srgbClr val="000000"/>
              </a:solidFill>
              <a:latin typeface="Inter"/>
              <a:ea typeface="Inter"/>
              <a:cs typeface="Inter"/>
              <a:sym typeface="Inter"/>
            </a:endParaRPr>
          </a:p>
        </p:txBody>
      </p:sp>
      <p:sp>
        <p:nvSpPr>
          <p:cNvPr id="239" name="Google Shape;239;p10"/>
          <p:cNvSpPr txBox="1"/>
          <p:nvPr/>
        </p:nvSpPr>
        <p:spPr>
          <a:xfrm>
            <a:off x="230953" y="131735"/>
            <a:ext cx="6601500" cy="614100"/>
          </a:xfrm>
          <a:prstGeom prst="rect">
            <a:avLst/>
          </a:prstGeom>
          <a:noFill/>
          <a:ln>
            <a:noFill/>
          </a:ln>
        </p:spPr>
        <p:txBody>
          <a:bodyPr spcFirstLastPara="1" wrap="square" lIns="0" tIns="7500" rIns="0" bIns="0" anchor="t" anchorCtr="0">
            <a:spAutoFit/>
          </a:bodyPr>
          <a:lstStyle/>
          <a:p>
            <a:pPr marL="6257" marR="0" lvl="0" indent="0" algn="l" rtl="0">
              <a:lnSpc>
                <a:spcPct val="100000"/>
              </a:lnSpc>
              <a:spcBef>
                <a:spcPts val="0"/>
              </a:spcBef>
              <a:spcAft>
                <a:spcPts val="0"/>
              </a:spcAft>
              <a:buClr>
                <a:srgbClr val="000000"/>
              </a:buClr>
              <a:buSzPts val="3941"/>
              <a:buFont typeface="Arial"/>
              <a:buNone/>
            </a:pPr>
            <a:r>
              <a:rPr lang="en-GB" sz="3941" b="1" i="0" u="none" strike="noStrike" cap="none">
                <a:solidFill>
                  <a:srgbClr val="1D2041"/>
                </a:solidFill>
                <a:latin typeface="Big Shoulders Display Black"/>
                <a:ea typeface="Big Shoulders Display Black"/>
                <a:cs typeface="Big Shoulders Display Black"/>
                <a:sym typeface="Big Shoulders Display Black"/>
              </a:rPr>
              <a:t>DUTIES &amp; RESPONSIBILITIES</a:t>
            </a:r>
            <a:endParaRPr sz="3941" b="1" i="0" u="none" strike="noStrike" cap="none">
              <a:solidFill>
                <a:schemeClr val="lt1"/>
              </a:solidFill>
              <a:latin typeface="Big Shoulders Display Black"/>
              <a:ea typeface="Big Shoulders Display Black"/>
              <a:cs typeface="Big Shoulders Display Black"/>
              <a:sym typeface="Big Shoulders Display Black"/>
            </a:endParaRPr>
          </a:p>
        </p:txBody>
      </p:sp>
      <p:pic>
        <p:nvPicPr>
          <p:cNvPr id="240" name="Google Shape;240;p10"/>
          <p:cNvPicPr preferRelativeResize="0"/>
          <p:nvPr/>
        </p:nvPicPr>
        <p:blipFill rotWithShape="1">
          <a:blip r:embed="rId4">
            <a:alphaModFix/>
          </a:blip>
          <a:srcRect/>
          <a:stretch/>
        </p:blipFill>
        <p:spPr>
          <a:xfrm>
            <a:off x="7010400" y="-152400"/>
            <a:ext cx="6059202" cy="53518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p:nvPr/>
        </p:nvSpPr>
        <p:spPr>
          <a:xfrm rot="720000">
            <a:off x="708898" y="5726031"/>
            <a:ext cx="76157" cy="64120"/>
          </a:xfrm>
          <a:prstGeom prst="rect">
            <a:avLst/>
          </a:prstGeom>
          <a:noFill/>
          <a:ln>
            <a:noFill/>
          </a:ln>
        </p:spPr>
        <p:txBody>
          <a:bodyPr spcFirstLastPara="1" wrap="square" lIns="0" tIns="0" rIns="0" bIns="0" anchor="t" anchorCtr="0">
            <a:spAutoFit/>
          </a:bodyPr>
          <a:lstStyle/>
          <a:p>
            <a:pPr marL="0" marR="0" lvl="0" indent="0" algn="l" rtl="0">
              <a:lnSpc>
                <a:spcPct val="102141"/>
              </a:lnSpc>
              <a:spcBef>
                <a:spcPts val="0"/>
              </a:spcBef>
              <a:spcAft>
                <a:spcPts val="0"/>
              </a:spcAft>
              <a:buClr>
                <a:srgbClr val="000000"/>
              </a:buClr>
              <a:buSzPts val="467"/>
              <a:buFont typeface="Arial"/>
              <a:buNone/>
            </a:pPr>
            <a:r>
              <a:rPr lang="en-GB" sz="467" b="1" i="0" u="none" strike="noStrike" cap="none">
                <a:solidFill>
                  <a:srgbClr val="FFFFFF"/>
                </a:solidFill>
                <a:latin typeface="Big Shoulders Display SemiBold"/>
                <a:ea typeface="Big Shoulders Display SemiBold"/>
                <a:cs typeface="Big Shoulders Display SemiBold"/>
                <a:sym typeface="Big Shoulders Display SemiBold"/>
              </a:rPr>
              <a:t>by</a:t>
            </a:r>
            <a:endParaRPr sz="467" b="0" i="0" u="none" strike="noStrike" cap="none">
              <a:solidFill>
                <a:srgbClr val="000000"/>
              </a:solidFill>
              <a:latin typeface="Big Shoulders Display SemiBold"/>
              <a:ea typeface="Big Shoulders Display SemiBold"/>
              <a:cs typeface="Big Shoulders Display SemiBold"/>
              <a:sym typeface="Big Shoulders Display SemiBold"/>
            </a:endParaRPr>
          </a:p>
        </p:txBody>
      </p:sp>
      <p:pic>
        <p:nvPicPr>
          <p:cNvPr id="246" name="Google Shape;246;p12"/>
          <p:cNvPicPr preferRelativeResize="0"/>
          <p:nvPr/>
        </p:nvPicPr>
        <p:blipFill rotWithShape="1">
          <a:blip r:embed="rId3">
            <a:alphaModFix/>
          </a:blip>
          <a:srcRect/>
          <a:stretch/>
        </p:blipFill>
        <p:spPr>
          <a:xfrm>
            <a:off x="7772400" y="-147109"/>
            <a:ext cx="4277880" cy="6847417"/>
          </a:xfrm>
          <a:prstGeom prst="rect">
            <a:avLst/>
          </a:prstGeom>
          <a:noFill/>
          <a:ln>
            <a:noFill/>
          </a:ln>
        </p:spPr>
      </p:pic>
      <p:sp>
        <p:nvSpPr>
          <p:cNvPr id="247" name="Google Shape;247;p12"/>
          <p:cNvSpPr txBox="1"/>
          <p:nvPr/>
        </p:nvSpPr>
        <p:spPr>
          <a:xfrm>
            <a:off x="7215978" y="6511145"/>
            <a:ext cx="2450530" cy="96925"/>
          </a:xfrm>
          <a:prstGeom prst="rect">
            <a:avLst/>
          </a:prstGeom>
          <a:noFill/>
          <a:ln>
            <a:noFill/>
          </a:ln>
        </p:spPr>
        <p:txBody>
          <a:bodyPr spcFirstLastPara="1" wrap="square" lIns="0" tIns="5925" rIns="0" bIns="0" anchor="t" anchorCtr="0">
            <a:spAutoFit/>
          </a:bodyPr>
          <a:lstStyle/>
          <a:p>
            <a:pPr marL="6257" marR="0" lvl="0" indent="0" algn="l" rtl="0">
              <a:lnSpc>
                <a:spcPct val="100000"/>
              </a:lnSpc>
              <a:spcBef>
                <a:spcPts val="0"/>
              </a:spcBef>
              <a:spcAft>
                <a:spcPts val="0"/>
              </a:spcAft>
              <a:buClr>
                <a:srgbClr val="000000"/>
              </a:buClr>
              <a:buSzPts val="591"/>
              <a:buFont typeface="Arial"/>
              <a:buNone/>
            </a:pPr>
            <a:r>
              <a:rPr lang="en-GB" sz="591" b="1" i="0" u="none" strike="noStrike" cap="none">
                <a:solidFill>
                  <a:schemeClr val="lt1"/>
                </a:solidFill>
                <a:latin typeface="Inter"/>
                <a:ea typeface="Inter"/>
                <a:cs typeface="Inter"/>
                <a:sym typeface="Inter"/>
              </a:rPr>
              <a:t>Powered by CAN </a:t>
            </a:r>
            <a:r>
              <a:rPr lang="en-GB" sz="591" b="0" i="0" u="none" strike="noStrike" cap="none">
                <a:solidFill>
                  <a:schemeClr val="lt1"/>
                </a:solidFill>
                <a:latin typeface="Inter"/>
                <a:ea typeface="Inter"/>
                <a:cs typeface="Inter"/>
                <a:sym typeface="Inter"/>
              </a:rPr>
              <a:t>– Recruitment Pack| </a:t>
            </a:r>
            <a:r>
              <a:rPr lang="en-GB" sz="591" b="1" i="0" u="sng" strike="noStrike" cap="none">
                <a:solidFill>
                  <a:schemeClr val="lt1"/>
                </a:solidFill>
                <a:latin typeface="Inter"/>
                <a:ea typeface="Inter"/>
                <a:cs typeface="Inter"/>
                <a:sym typeface="Inter"/>
                <a:hlinkClick r:id="rId4">
                  <a:extLst>
                    <a:ext uri="{A12FA001-AC4F-418D-AE19-62706E023703}">
                      <ahyp:hlinkClr xmlns:ahyp="http://schemas.microsoft.com/office/drawing/2018/hyperlinkcolor" val="tx"/>
                    </a:ext>
                  </a:extLst>
                </a:hlinkClick>
              </a:rPr>
              <a:t>www.poweredbycan.org</a:t>
            </a:r>
            <a:endParaRPr sz="591" b="0" i="0" u="none" strike="noStrike" cap="none">
              <a:solidFill>
                <a:schemeClr val="lt1"/>
              </a:solidFill>
              <a:latin typeface="Inter"/>
              <a:ea typeface="Inter"/>
              <a:cs typeface="Inter"/>
              <a:sym typeface="Inter"/>
            </a:endParaRPr>
          </a:p>
        </p:txBody>
      </p:sp>
      <p:sp>
        <p:nvSpPr>
          <p:cNvPr id="248" name="Google Shape;248;p12"/>
          <p:cNvSpPr txBox="1">
            <a:spLocks noGrp="1"/>
          </p:cNvSpPr>
          <p:nvPr>
            <p:ph type="title"/>
          </p:nvPr>
        </p:nvSpPr>
        <p:spPr>
          <a:xfrm>
            <a:off x="-381000" y="1084183"/>
            <a:ext cx="5181600" cy="614400"/>
          </a:xfrm>
          <a:prstGeom prst="rect">
            <a:avLst/>
          </a:prstGeom>
          <a:noFill/>
          <a:ln>
            <a:noFill/>
          </a:ln>
        </p:spPr>
        <p:txBody>
          <a:bodyPr spcFirstLastPara="1" wrap="square" lIns="0" tIns="7500" rIns="0" bIns="0" anchor="t" anchorCtr="0">
            <a:spAutoFit/>
          </a:bodyPr>
          <a:lstStyle/>
          <a:p>
            <a:pPr marL="6257" lvl="0" indent="0" algn="ctr" rtl="0">
              <a:lnSpc>
                <a:spcPct val="100000"/>
              </a:lnSpc>
              <a:spcBef>
                <a:spcPts val="0"/>
              </a:spcBef>
              <a:spcAft>
                <a:spcPts val="0"/>
              </a:spcAft>
              <a:buSzPts val="1400"/>
              <a:buNone/>
            </a:pPr>
            <a:r>
              <a:rPr lang="en-GB" sz="3941">
                <a:solidFill>
                  <a:srgbClr val="1D2041"/>
                </a:solidFill>
              </a:rPr>
              <a:t>PERSON SPECIFICATION </a:t>
            </a:r>
            <a:endParaRPr sz="3941"/>
          </a:p>
        </p:txBody>
      </p:sp>
      <p:sp>
        <p:nvSpPr>
          <p:cNvPr id="249" name="Google Shape;249;p12"/>
          <p:cNvSpPr txBox="1"/>
          <p:nvPr/>
        </p:nvSpPr>
        <p:spPr>
          <a:xfrm>
            <a:off x="201300" y="1624000"/>
            <a:ext cx="7296300" cy="45781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1D2041"/>
                </a:solidFill>
                <a:latin typeface="Inter"/>
                <a:ea typeface="Inter"/>
                <a:cs typeface="Inter"/>
                <a:sym typeface="Inter"/>
              </a:rPr>
              <a:t>Essential</a:t>
            </a:r>
            <a:endParaRPr sz="1100" b="1" i="0" u="none" strike="noStrike" cap="none" dirty="0">
              <a:solidFill>
                <a:schemeClr val="dk1"/>
              </a:solidFill>
              <a:latin typeface="Inter"/>
              <a:ea typeface="Inter"/>
              <a:cs typeface="Inter"/>
              <a:sym typeface="Inter"/>
            </a:endParaRPr>
          </a:p>
          <a:p>
            <a:pPr marL="457200" marR="0" lvl="0" indent="-285750" algn="l" rtl="0">
              <a:lnSpc>
                <a:spcPct val="115000"/>
              </a:lnSpc>
              <a:spcBef>
                <a:spcPts val="0"/>
              </a:spcBef>
              <a:spcAft>
                <a:spcPts val="0"/>
              </a:spcAft>
              <a:buClr>
                <a:schemeClr val="dk1"/>
              </a:buClr>
              <a:buSzPts val="900"/>
              <a:buFont typeface="Inter"/>
              <a:buChar char="●"/>
            </a:pPr>
            <a:r>
              <a:rPr lang="en-GB" sz="1100" b="0" i="0" u="none" strike="noStrike" cap="none" dirty="0">
                <a:solidFill>
                  <a:schemeClr val="dk1"/>
                </a:solidFill>
                <a:latin typeface="Inter"/>
                <a:ea typeface="Inter"/>
                <a:cs typeface="Inter"/>
                <a:sym typeface="Inter"/>
              </a:rPr>
              <a:t>A minimum of 3-5 years in a similar role with the Cultural, Creative, Education and Youth sectors, with a working knowledge of the Black Country and surrounding areas (including knowledge of marginalised communities).</a:t>
            </a:r>
            <a:endParaRPr sz="1100" b="0" i="0" u="none" strike="noStrike" cap="none" dirty="0">
              <a:solidFill>
                <a:schemeClr val="dk1"/>
              </a:solidFill>
              <a:latin typeface="Inter"/>
              <a:ea typeface="Inter"/>
              <a:cs typeface="Inter"/>
              <a:sym typeface="Inter"/>
            </a:endParaRPr>
          </a:p>
          <a:p>
            <a:pPr marL="457200" marR="0" lvl="0" indent="-285750" algn="l" rtl="0">
              <a:lnSpc>
                <a:spcPct val="115000"/>
              </a:lnSpc>
              <a:spcBef>
                <a:spcPts val="0"/>
              </a:spcBef>
              <a:spcAft>
                <a:spcPts val="0"/>
              </a:spcAft>
              <a:buClr>
                <a:schemeClr val="dk1"/>
              </a:buClr>
              <a:buSzPts val="900"/>
              <a:buFont typeface="Inter"/>
              <a:buChar char="●"/>
            </a:pPr>
            <a:r>
              <a:rPr lang="en-GB" sz="1100" b="0" i="0" u="none" strike="noStrike" cap="none" dirty="0">
                <a:solidFill>
                  <a:schemeClr val="dk1"/>
                </a:solidFill>
                <a:latin typeface="Inter"/>
                <a:ea typeface="Inter"/>
                <a:cs typeface="Inter"/>
                <a:sym typeface="Inter"/>
              </a:rPr>
              <a:t>A keen and active interest in the vision and purpose of Powered by CAN and experience of working in a busy office environment while managing conflicting priorities/multiple projects to meeting deadlines. </a:t>
            </a:r>
            <a:endParaRPr sz="1100" b="0" i="0" u="none" strike="noStrike" cap="none" dirty="0">
              <a:solidFill>
                <a:schemeClr val="dk1"/>
              </a:solidFill>
              <a:latin typeface="Inter"/>
              <a:ea typeface="Inter"/>
              <a:cs typeface="Inter"/>
              <a:sym typeface="Inter"/>
            </a:endParaRPr>
          </a:p>
          <a:p>
            <a:pPr marL="457200" marR="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demonstrate a track record of organisational development.</a:t>
            </a:r>
            <a:endParaRPr sz="1100" b="0" i="0" u="none" strike="noStrike" cap="none" dirty="0">
              <a:solidFill>
                <a:schemeClr val="dk1"/>
              </a:solidFill>
              <a:latin typeface="Inter"/>
              <a:ea typeface="Inter"/>
              <a:cs typeface="Inter"/>
              <a:sym typeface="Inter"/>
            </a:endParaRPr>
          </a:p>
          <a:p>
            <a:pPr marL="457200" marR="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have an understanding of equal opportunities and cultural diversity issues in the delivery of our services and a commitment to the provision of inclusive activities for children, young people and young adults with an awareness of Child Protection guidelines and relevant legislation. </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Demonstrate energy in all that you do and display a ‘can-do’ attitude, with a positive approach to learning &amp; gaining new skills through teamwork and training opportunities. </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Patience, punctuality, reliability and trustworthiness. </a:t>
            </a:r>
            <a:endParaRPr sz="1100" b="0" i="0" u="none" strike="noStrike" cap="none" dirty="0">
              <a:solidFill>
                <a:schemeClr val="dk1"/>
              </a:solidFill>
              <a:latin typeface="Inter"/>
              <a:ea typeface="Inter"/>
              <a:cs typeface="Inter"/>
              <a:sym typeface="Inter"/>
            </a:endParaRPr>
          </a:p>
          <a:p>
            <a:pPr marL="0" marR="21082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chemeClr val="dk1"/>
                </a:solidFill>
                <a:latin typeface="Inter"/>
                <a:ea typeface="Inter"/>
                <a:cs typeface="Inter"/>
                <a:sym typeface="Inter"/>
              </a:rPr>
              <a:t>Desirable</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Be in possession of a related Certificate, Diploma or Degree n the Cultural, Creative, Education and Youth contexts.</a:t>
            </a:r>
            <a:endParaRPr sz="1100" b="0" i="0" u="none" strike="noStrike" cap="none" dirty="0">
              <a:solidFill>
                <a:schemeClr val="dk1"/>
              </a:solidFill>
              <a:latin typeface="Inter"/>
              <a:ea typeface="Inter"/>
              <a:cs typeface="Inter"/>
              <a:sym typeface="Inter"/>
            </a:endParaRPr>
          </a:p>
          <a:p>
            <a:pPr marL="457200" marR="8636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Experience or knowledge of youth work and/or previous experience of working within a youth-led organisation, especially from safeguarding perspective. </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Experience of direct customer service.</a:t>
            </a:r>
            <a:endParaRPr sz="1100" b="0" i="0" u="none" strike="noStrike" cap="none" dirty="0">
              <a:solidFill>
                <a:schemeClr val="dk1"/>
              </a:solidFill>
              <a:latin typeface="Inter"/>
              <a:ea typeface="Inter"/>
              <a:cs typeface="Inter"/>
              <a:sym typeface="Inter"/>
            </a:endParaRPr>
          </a:p>
          <a:p>
            <a:pPr marL="457200" marR="86360" lvl="0" indent="-298450" algn="l" rtl="0">
              <a:lnSpc>
                <a:spcPct val="115000"/>
              </a:lnSpc>
              <a:spcBef>
                <a:spcPts val="0"/>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Working knowledge of video editing software/apps and a working knowledge of relevant software packages (Microsoft Office Suite, Google).</a:t>
            </a:r>
            <a:endParaRPr sz="1100" b="0" i="0" u="none" strike="noStrike" cap="none" dirty="0">
              <a:solidFill>
                <a:srgbClr val="1D204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0" name="Google Shape;250;p12"/>
          <p:cNvSpPr/>
          <p:nvPr/>
        </p:nvSpPr>
        <p:spPr>
          <a:xfrm>
            <a:off x="94925" y="145475"/>
            <a:ext cx="6617400" cy="938700"/>
          </a:xfrm>
          <a:prstGeom prst="roundRect">
            <a:avLst>
              <a:gd name="adj" fmla="val 16667"/>
            </a:avLst>
          </a:prstGeom>
          <a:solidFill>
            <a:srgbClr val="1D1F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1" name="Google Shape;251;p12"/>
          <p:cNvSpPr txBox="1"/>
          <p:nvPr/>
        </p:nvSpPr>
        <p:spPr>
          <a:xfrm>
            <a:off x="272525" y="360875"/>
            <a:ext cx="6262200" cy="507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n-GB" sz="3300" b="1" i="0" u="none" strike="noStrike" cap="none">
                <a:solidFill>
                  <a:schemeClr val="lt1"/>
                </a:solidFill>
                <a:latin typeface="Big Shoulders Display Black"/>
                <a:ea typeface="Big Shoulders Display Black"/>
                <a:cs typeface="Big Shoulders Display Black"/>
                <a:sym typeface="Big Shoulders Display Black"/>
              </a:rPr>
              <a:t>HEAD OF DEVELOPMENT</a:t>
            </a:r>
            <a:endParaRPr sz="2700" b="0" i="0" u="none" strike="noStrike" cap="none">
              <a:solidFill>
                <a:srgbClr val="000000"/>
              </a:solidFill>
              <a:latin typeface="Big Shoulders Display Black"/>
              <a:ea typeface="Big Shoulders Display Black"/>
              <a:cs typeface="Big Shoulders Display Black"/>
              <a:sym typeface="Big Shoulders Display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g1c0a3dcca61_0_53"/>
          <p:cNvPicPr preferRelativeResize="0"/>
          <p:nvPr/>
        </p:nvPicPr>
        <p:blipFill rotWithShape="1">
          <a:blip r:embed="rId3">
            <a:alphaModFix/>
          </a:blip>
          <a:srcRect/>
          <a:stretch/>
        </p:blipFill>
        <p:spPr>
          <a:xfrm>
            <a:off x="6891724" y="-1099356"/>
            <a:ext cx="5694758" cy="5694758"/>
          </a:xfrm>
          <a:prstGeom prst="rect">
            <a:avLst/>
          </a:prstGeom>
          <a:noFill/>
          <a:ln>
            <a:noFill/>
          </a:ln>
        </p:spPr>
      </p:pic>
      <p:pic>
        <p:nvPicPr>
          <p:cNvPr id="257" name="Google Shape;257;g1c0a3dcca61_0_53"/>
          <p:cNvPicPr preferRelativeResize="0"/>
          <p:nvPr/>
        </p:nvPicPr>
        <p:blipFill rotWithShape="1">
          <a:blip r:embed="rId4">
            <a:alphaModFix/>
          </a:blip>
          <a:srcRect/>
          <a:stretch/>
        </p:blipFill>
        <p:spPr>
          <a:xfrm rot="-248645">
            <a:off x="4650883" y="-1336347"/>
            <a:ext cx="5296761" cy="5296761"/>
          </a:xfrm>
          <a:prstGeom prst="rect">
            <a:avLst/>
          </a:prstGeom>
          <a:noFill/>
          <a:ln>
            <a:noFill/>
          </a:ln>
        </p:spPr>
      </p:pic>
      <p:pic>
        <p:nvPicPr>
          <p:cNvPr id="258" name="Google Shape;258;g1c0a3dcca61_0_53"/>
          <p:cNvPicPr preferRelativeResize="0"/>
          <p:nvPr/>
        </p:nvPicPr>
        <p:blipFill rotWithShape="1">
          <a:blip r:embed="rId5">
            <a:alphaModFix/>
          </a:blip>
          <a:srcRect/>
          <a:stretch/>
        </p:blipFill>
        <p:spPr>
          <a:xfrm rot="-977698">
            <a:off x="4484390" y="3198819"/>
            <a:ext cx="5132181" cy="5032666"/>
          </a:xfrm>
          <a:prstGeom prst="rect">
            <a:avLst/>
          </a:prstGeom>
          <a:noFill/>
          <a:ln>
            <a:noFill/>
          </a:ln>
        </p:spPr>
      </p:pic>
      <p:sp>
        <p:nvSpPr>
          <p:cNvPr id="259" name="Google Shape;259;g1c0a3dcca61_0_53"/>
          <p:cNvSpPr txBox="1"/>
          <p:nvPr/>
        </p:nvSpPr>
        <p:spPr>
          <a:xfrm>
            <a:off x="137900" y="2181793"/>
            <a:ext cx="4339800" cy="581100"/>
          </a:xfrm>
          <a:prstGeom prst="rect">
            <a:avLst/>
          </a:prstGeom>
          <a:noFill/>
          <a:ln>
            <a:noFill/>
          </a:ln>
        </p:spPr>
        <p:txBody>
          <a:bodyPr spcFirstLastPara="1" wrap="square" lIns="0" tIns="8425" rIns="0" bIns="0" anchor="t" anchorCtr="0">
            <a:spAutoFit/>
          </a:bodyPr>
          <a:lstStyle/>
          <a:p>
            <a:pPr marL="6257" marR="0" lvl="0" indent="0" algn="l" rtl="0">
              <a:lnSpc>
                <a:spcPct val="100000"/>
              </a:lnSpc>
              <a:spcBef>
                <a:spcPts val="0"/>
              </a:spcBef>
              <a:spcAft>
                <a:spcPts val="0"/>
              </a:spcAft>
              <a:buClr>
                <a:srgbClr val="000000"/>
              </a:buClr>
              <a:buSzPts val="3720"/>
              <a:buFont typeface="Arial"/>
              <a:buNone/>
            </a:pPr>
            <a:r>
              <a:rPr lang="en-GB" sz="3720" b="1" i="0" u="none" strike="noStrike" cap="none">
                <a:solidFill>
                  <a:srgbClr val="1D2041"/>
                </a:solidFill>
                <a:latin typeface="Big Shoulders Display Black"/>
                <a:ea typeface="Big Shoulders Display Black"/>
                <a:cs typeface="Big Shoulders Display Black"/>
                <a:sym typeface="Big Shoulders Display Black"/>
              </a:rPr>
              <a:t>FURTHER INFORMATION</a:t>
            </a:r>
            <a:endParaRPr sz="3720" b="0" i="0" u="none" strike="noStrike" cap="none">
              <a:solidFill>
                <a:srgbClr val="000000"/>
              </a:solidFill>
              <a:latin typeface="Big Shoulders Display Black"/>
              <a:ea typeface="Big Shoulders Display Black"/>
              <a:cs typeface="Big Shoulders Display Black"/>
              <a:sym typeface="Big Shoulders Display Black"/>
            </a:endParaRPr>
          </a:p>
        </p:txBody>
      </p:sp>
      <p:grpSp>
        <p:nvGrpSpPr>
          <p:cNvPr id="260" name="Google Shape;260;g1c0a3dcca61_0_53"/>
          <p:cNvGrpSpPr/>
          <p:nvPr/>
        </p:nvGrpSpPr>
        <p:grpSpPr>
          <a:xfrm>
            <a:off x="280666" y="412809"/>
            <a:ext cx="1832447" cy="1532723"/>
            <a:chOff x="968933" y="1574755"/>
            <a:chExt cx="3719195" cy="3110865"/>
          </a:xfrm>
        </p:grpSpPr>
        <p:sp>
          <p:nvSpPr>
            <p:cNvPr id="261" name="Google Shape;261;g1c0a3dcca61_0_53"/>
            <p:cNvSpPr/>
            <p:nvPr/>
          </p:nvSpPr>
          <p:spPr>
            <a:xfrm>
              <a:off x="968933" y="1574755"/>
              <a:ext cx="3719195" cy="3110865"/>
            </a:xfrm>
            <a:custGeom>
              <a:avLst/>
              <a:gdLst/>
              <a:ahLst/>
              <a:cxnLst/>
              <a:rect l="l" t="t" r="r" b="b"/>
              <a:pathLst>
                <a:path w="3719195" h="3110865" extrusionOk="0">
                  <a:moveTo>
                    <a:pt x="3718928" y="684618"/>
                  </a:moveTo>
                  <a:lnTo>
                    <a:pt x="3716464" y="638797"/>
                  </a:lnTo>
                  <a:lnTo>
                    <a:pt x="3710254" y="593839"/>
                  </a:lnTo>
                  <a:lnTo>
                    <a:pt x="3700399" y="549922"/>
                  </a:lnTo>
                  <a:lnTo>
                    <a:pt x="3687064" y="507250"/>
                  </a:lnTo>
                  <a:lnTo>
                    <a:pt x="3670363" y="466001"/>
                  </a:lnTo>
                  <a:lnTo>
                    <a:pt x="3650437" y="426364"/>
                  </a:lnTo>
                  <a:lnTo>
                    <a:pt x="3627437" y="388518"/>
                  </a:lnTo>
                  <a:lnTo>
                    <a:pt x="3601491" y="352679"/>
                  </a:lnTo>
                  <a:lnTo>
                    <a:pt x="3572726" y="319011"/>
                  </a:lnTo>
                  <a:lnTo>
                    <a:pt x="3541293" y="287718"/>
                  </a:lnTo>
                  <a:lnTo>
                    <a:pt x="3507321" y="258978"/>
                  </a:lnTo>
                  <a:lnTo>
                    <a:pt x="3470935" y="232968"/>
                  </a:lnTo>
                  <a:lnTo>
                    <a:pt x="3432302" y="209905"/>
                  </a:lnTo>
                  <a:lnTo>
                    <a:pt x="3391522" y="189953"/>
                  </a:lnTo>
                  <a:lnTo>
                    <a:pt x="3348761" y="173316"/>
                  </a:lnTo>
                  <a:lnTo>
                    <a:pt x="3304133" y="160185"/>
                  </a:lnTo>
                  <a:lnTo>
                    <a:pt x="3257791" y="150723"/>
                  </a:lnTo>
                  <a:lnTo>
                    <a:pt x="3210814" y="145237"/>
                  </a:lnTo>
                  <a:lnTo>
                    <a:pt x="3164319" y="143789"/>
                  </a:lnTo>
                  <a:lnTo>
                    <a:pt x="3118497" y="146240"/>
                  </a:lnTo>
                  <a:lnTo>
                    <a:pt x="3073539" y="152463"/>
                  </a:lnTo>
                  <a:lnTo>
                    <a:pt x="3029623" y="162318"/>
                  </a:lnTo>
                  <a:lnTo>
                    <a:pt x="2986938" y="175653"/>
                  </a:lnTo>
                  <a:lnTo>
                    <a:pt x="2945688" y="192354"/>
                  </a:lnTo>
                  <a:lnTo>
                    <a:pt x="2906052" y="212267"/>
                  </a:lnTo>
                  <a:lnTo>
                    <a:pt x="2868218" y="235280"/>
                  </a:lnTo>
                  <a:lnTo>
                    <a:pt x="2849486" y="248843"/>
                  </a:lnTo>
                  <a:lnTo>
                    <a:pt x="2839174" y="84963"/>
                  </a:lnTo>
                  <a:lnTo>
                    <a:pt x="2829826" y="50126"/>
                  </a:lnTo>
                  <a:lnTo>
                    <a:pt x="2808579" y="22529"/>
                  </a:lnTo>
                  <a:lnTo>
                    <a:pt x="2778531" y="4914"/>
                  </a:lnTo>
                  <a:lnTo>
                    <a:pt x="2742793" y="0"/>
                  </a:lnTo>
                  <a:lnTo>
                    <a:pt x="89687" y="167132"/>
                  </a:lnTo>
                  <a:lnTo>
                    <a:pt x="54838" y="176479"/>
                  </a:lnTo>
                  <a:lnTo>
                    <a:pt x="27241" y="197726"/>
                  </a:lnTo>
                  <a:lnTo>
                    <a:pt x="9626" y="227774"/>
                  </a:lnTo>
                  <a:lnTo>
                    <a:pt x="4724" y="263512"/>
                  </a:lnTo>
                  <a:lnTo>
                    <a:pt x="61315" y="1162088"/>
                  </a:lnTo>
                  <a:lnTo>
                    <a:pt x="70662" y="1196924"/>
                  </a:lnTo>
                  <a:lnTo>
                    <a:pt x="91909" y="1224521"/>
                  </a:lnTo>
                  <a:lnTo>
                    <a:pt x="121958" y="1242136"/>
                  </a:lnTo>
                  <a:lnTo>
                    <a:pt x="135699" y="1244028"/>
                  </a:lnTo>
                  <a:lnTo>
                    <a:pt x="0" y="1589214"/>
                  </a:lnTo>
                  <a:lnTo>
                    <a:pt x="161429" y="2035060"/>
                  </a:lnTo>
                  <a:lnTo>
                    <a:pt x="79603" y="2447010"/>
                  </a:lnTo>
                  <a:lnTo>
                    <a:pt x="240347" y="3026587"/>
                  </a:lnTo>
                  <a:lnTo>
                    <a:pt x="781888" y="2931896"/>
                  </a:lnTo>
                  <a:lnTo>
                    <a:pt x="1789582" y="3110319"/>
                  </a:lnTo>
                  <a:lnTo>
                    <a:pt x="2671978" y="2948851"/>
                  </a:lnTo>
                  <a:lnTo>
                    <a:pt x="3388893" y="3022320"/>
                  </a:lnTo>
                  <a:lnTo>
                    <a:pt x="3625977" y="2450782"/>
                  </a:lnTo>
                  <a:lnTo>
                    <a:pt x="3484880" y="1950427"/>
                  </a:lnTo>
                  <a:lnTo>
                    <a:pt x="3574402" y="1302550"/>
                  </a:lnTo>
                  <a:lnTo>
                    <a:pt x="3513201" y="1119085"/>
                  </a:lnTo>
                  <a:lnTo>
                    <a:pt x="3543706" y="1093038"/>
                  </a:lnTo>
                  <a:lnTo>
                    <a:pt x="3574999" y="1061593"/>
                  </a:lnTo>
                  <a:lnTo>
                    <a:pt x="3603739" y="1027620"/>
                  </a:lnTo>
                  <a:lnTo>
                    <a:pt x="3629736" y="991247"/>
                  </a:lnTo>
                  <a:lnTo>
                    <a:pt x="3652812" y="952601"/>
                  </a:lnTo>
                  <a:lnTo>
                    <a:pt x="3672751" y="911834"/>
                  </a:lnTo>
                  <a:lnTo>
                    <a:pt x="3689388" y="869061"/>
                  </a:lnTo>
                  <a:lnTo>
                    <a:pt x="3702532" y="824445"/>
                  </a:lnTo>
                  <a:lnTo>
                    <a:pt x="3711994" y="778103"/>
                  </a:lnTo>
                  <a:lnTo>
                    <a:pt x="3717480" y="731113"/>
                  </a:lnTo>
                  <a:lnTo>
                    <a:pt x="3718928" y="684618"/>
                  </a:lnTo>
                  <a:close/>
                </a:path>
              </a:pathLst>
            </a:custGeom>
            <a:solidFill>
              <a:srgbClr val="1D204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2" name="Google Shape;262;g1c0a3dcca61_0_53"/>
            <p:cNvSpPr/>
            <p:nvPr/>
          </p:nvSpPr>
          <p:spPr>
            <a:xfrm>
              <a:off x="1230503" y="1821452"/>
              <a:ext cx="2422525" cy="759460"/>
            </a:xfrm>
            <a:custGeom>
              <a:avLst/>
              <a:gdLst/>
              <a:ahLst/>
              <a:cxnLst/>
              <a:rect l="l" t="t" r="r" b="b"/>
              <a:pathLst>
                <a:path w="2422525" h="759460" extrusionOk="0">
                  <a:moveTo>
                    <a:pt x="272173" y="399630"/>
                  </a:moveTo>
                  <a:lnTo>
                    <a:pt x="269240" y="327520"/>
                  </a:lnTo>
                  <a:lnTo>
                    <a:pt x="262826" y="251117"/>
                  </a:lnTo>
                  <a:lnTo>
                    <a:pt x="254393" y="208635"/>
                  </a:lnTo>
                  <a:lnTo>
                    <a:pt x="253542" y="204304"/>
                  </a:lnTo>
                  <a:lnTo>
                    <a:pt x="235724" y="170027"/>
                  </a:lnTo>
                  <a:lnTo>
                    <a:pt x="208381" y="147497"/>
                  </a:lnTo>
                  <a:lnTo>
                    <a:pt x="189103" y="141605"/>
                  </a:lnTo>
                  <a:lnTo>
                    <a:pt x="189103" y="408927"/>
                  </a:lnTo>
                  <a:lnTo>
                    <a:pt x="186575" y="429793"/>
                  </a:lnTo>
                  <a:lnTo>
                    <a:pt x="178054" y="445096"/>
                  </a:lnTo>
                  <a:lnTo>
                    <a:pt x="163106" y="454875"/>
                  </a:lnTo>
                  <a:lnTo>
                    <a:pt x="141351" y="459181"/>
                  </a:lnTo>
                  <a:lnTo>
                    <a:pt x="103746" y="461556"/>
                  </a:lnTo>
                  <a:lnTo>
                    <a:pt x="87960" y="211023"/>
                  </a:lnTo>
                  <a:lnTo>
                    <a:pt x="125958" y="208635"/>
                  </a:lnTo>
                  <a:lnTo>
                    <a:pt x="147853" y="210159"/>
                  </a:lnTo>
                  <a:lnTo>
                    <a:pt x="179235" y="252323"/>
                  </a:lnTo>
                  <a:lnTo>
                    <a:pt x="182981" y="290880"/>
                  </a:lnTo>
                  <a:lnTo>
                    <a:pt x="185902" y="330517"/>
                  </a:lnTo>
                  <a:lnTo>
                    <a:pt x="187985" y="370484"/>
                  </a:lnTo>
                  <a:lnTo>
                    <a:pt x="189103" y="408927"/>
                  </a:lnTo>
                  <a:lnTo>
                    <a:pt x="189103" y="141605"/>
                  </a:lnTo>
                  <a:lnTo>
                    <a:pt x="170573" y="135940"/>
                  </a:lnTo>
                  <a:lnTo>
                    <a:pt x="121297" y="134581"/>
                  </a:lnTo>
                  <a:lnTo>
                    <a:pt x="0" y="142214"/>
                  </a:lnTo>
                  <a:lnTo>
                    <a:pt x="38862" y="759371"/>
                  </a:lnTo>
                  <a:lnTo>
                    <a:pt x="122186" y="754126"/>
                  </a:lnTo>
                  <a:lnTo>
                    <a:pt x="108407" y="535406"/>
                  </a:lnTo>
                  <a:lnTo>
                    <a:pt x="145999" y="533044"/>
                  </a:lnTo>
                  <a:lnTo>
                    <a:pt x="194894" y="525500"/>
                  </a:lnTo>
                  <a:lnTo>
                    <a:pt x="231076" y="509282"/>
                  </a:lnTo>
                  <a:lnTo>
                    <a:pt x="263550" y="461556"/>
                  </a:lnTo>
                  <a:lnTo>
                    <a:pt x="268846" y="447230"/>
                  </a:lnTo>
                  <a:lnTo>
                    <a:pt x="272173" y="399630"/>
                  </a:lnTo>
                  <a:close/>
                </a:path>
                <a:path w="2422525" h="759460" extrusionOk="0">
                  <a:moveTo>
                    <a:pt x="622046" y="601230"/>
                  </a:moveTo>
                  <a:lnTo>
                    <a:pt x="619810" y="547725"/>
                  </a:lnTo>
                  <a:lnTo>
                    <a:pt x="617194" y="494144"/>
                  </a:lnTo>
                  <a:lnTo>
                    <a:pt x="614197" y="440524"/>
                  </a:lnTo>
                  <a:lnTo>
                    <a:pt x="610806" y="386854"/>
                  </a:lnTo>
                  <a:lnTo>
                    <a:pt x="607047" y="333159"/>
                  </a:lnTo>
                  <a:lnTo>
                    <a:pt x="602907" y="279450"/>
                  </a:lnTo>
                  <a:lnTo>
                    <a:pt x="598398" y="225729"/>
                  </a:lnTo>
                  <a:lnTo>
                    <a:pt x="589584" y="177888"/>
                  </a:lnTo>
                  <a:lnTo>
                    <a:pt x="588352" y="175399"/>
                  </a:lnTo>
                  <a:lnTo>
                    <a:pt x="572312" y="142887"/>
                  </a:lnTo>
                  <a:lnTo>
                    <a:pt x="545452" y="119913"/>
                  </a:lnTo>
                  <a:lnTo>
                    <a:pt x="539457" y="118033"/>
                  </a:lnTo>
                  <a:lnTo>
                    <a:pt x="539457" y="621157"/>
                  </a:lnTo>
                  <a:lnTo>
                    <a:pt x="537464" y="641007"/>
                  </a:lnTo>
                  <a:lnTo>
                    <a:pt x="529513" y="655256"/>
                  </a:lnTo>
                  <a:lnTo>
                    <a:pt x="515175" y="664197"/>
                  </a:lnTo>
                  <a:lnTo>
                    <a:pt x="493991" y="668159"/>
                  </a:lnTo>
                  <a:lnTo>
                    <a:pt x="472757" y="666877"/>
                  </a:lnTo>
                  <a:lnTo>
                    <a:pt x="442633" y="627253"/>
                  </a:lnTo>
                  <a:lnTo>
                    <a:pt x="438137" y="578281"/>
                  </a:lnTo>
                  <a:lnTo>
                    <a:pt x="433908" y="527723"/>
                  </a:lnTo>
                  <a:lnTo>
                    <a:pt x="430009" y="476148"/>
                  </a:lnTo>
                  <a:lnTo>
                    <a:pt x="426491" y="424103"/>
                  </a:lnTo>
                  <a:lnTo>
                    <a:pt x="423392" y="372160"/>
                  </a:lnTo>
                  <a:lnTo>
                    <a:pt x="420763" y="320852"/>
                  </a:lnTo>
                  <a:lnTo>
                    <a:pt x="418655" y="270764"/>
                  </a:lnTo>
                  <a:lnTo>
                    <a:pt x="417118" y="222440"/>
                  </a:lnTo>
                  <a:lnTo>
                    <a:pt x="419290" y="202653"/>
                  </a:lnTo>
                  <a:lnTo>
                    <a:pt x="427545" y="188366"/>
                  </a:lnTo>
                  <a:lnTo>
                    <a:pt x="442048" y="179362"/>
                  </a:lnTo>
                  <a:lnTo>
                    <a:pt x="462965" y="175399"/>
                  </a:lnTo>
                  <a:lnTo>
                    <a:pt x="484225" y="176707"/>
                  </a:lnTo>
                  <a:lnTo>
                    <a:pt x="513943" y="216331"/>
                  </a:lnTo>
                  <a:lnTo>
                    <a:pt x="518337" y="264477"/>
                  </a:lnTo>
                  <a:lnTo>
                    <a:pt x="522503" y="314452"/>
                  </a:lnTo>
                  <a:lnTo>
                    <a:pt x="526376" y="365671"/>
                  </a:lnTo>
                  <a:lnTo>
                    <a:pt x="529907" y="417588"/>
                  </a:lnTo>
                  <a:lnTo>
                    <a:pt x="533031" y="469658"/>
                  </a:lnTo>
                  <a:lnTo>
                    <a:pt x="535698" y="521309"/>
                  </a:lnTo>
                  <a:lnTo>
                    <a:pt x="537870" y="571995"/>
                  </a:lnTo>
                  <a:lnTo>
                    <a:pt x="539457" y="621157"/>
                  </a:lnTo>
                  <a:lnTo>
                    <a:pt x="539457" y="118033"/>
                  </a:lnTo>
                  <a:lnTo>
                    <a:pt x="507936" y="108140"/>
                  </a:lnTo>
                  <a:lnTo>
                    <a:pt x="458647" y="106730"/>
                  </a:lnTo>
                  <a:lnTo>
                    <a:pt x="409829" y="114312"/>
                  </a:lnTo>
                  <a:lnTo>
                    <a:pt x="373875" y="130733"/>
                  </a:lnTo>
                  <a:lnTo>
                    <a:pt x="349923" y="156908"/>
                  </a:lnTo>
                  <a:lnTo>
                    <a:pt x="337096" y="193802"/>
                  </a:lnTo>
                  <a:lnTo>
                    <a:pt x="334543" y="242354"/>
                  </a:lnTo>
                  <a:lnTo>
                    <a:pt x="336994" y="295846"/>
                  </a:lnTo>
                  <a:lnTo>
                    <a:pt x="339750" y="349504"/>
                  </a:lnTo>
                  <a:lnTo>
                    <a:pt x="342836" y="403263"/>
                  </a:lnTo>
                  <a:lnTo>
                    <a:pt x="346214" y="457047"/>
                  </a:lnTo>
                  <a:lnTo>
                    <a:pt x="349910" y="510794"/>
                  </a:lnTo>
                  <a:lnTo>
                    <a:pt x="353898" y="564413"/>
                  </a:lnTo>
                  <a:lnTo>
                    <a:pt x="358190" y="617867"/>
                  </a:lnTo>
                  <a:lnTo>
                    <a:pt x="366826" y="665797"/>
                  </a:lnTo>
                  <a:lnTo>
                    <a:pt x="384187" y="700836"/>
                  </a:lnTo>
                  <a:lnTo>
                    <a:pt x="448957" y="735609"/>
                  </a:lnTo>
                  <a:lnTo>
                    <a:pt x="498348" y="737019"/>
                  </a:lnTo>
                  <a:lnTo>
                    <a:pt x="547077" y="729437"/>
                  </a:lnTo>
                  <a:lnTo>
                    <a:pt x="582815" y="713028"/>
                  </a:lnTo>
                  <a:lnTo>
                    <a:pt x="606564" y="686828"/>
                  </a:lnTo>
                  <a:lnTo>
                    <a:pt x="613003" y="668159"/>
                  </a:lnTo>
                  <a:lnTo>
                    <a:pt x="619315" y="649884"/>
                  </a:lnTo>
                  <a:lnTo>
                    <a:pt x="622046" y="601230"/>
                  </a:lnTo>
                  <a:close/>
                </a:path>
                <a:path w="2422525" h="759460" extrusionOk="0">
                  <a:moveTo>
                    <a:pt x="1133208" y="70840"/>
                  </a:moveTo>
                  <a:lnTo>
                    <a:pt x="1049502" y="76098"/>
                  </a:lnTo>
                  <a:lnTo>
                    <a:pt x="1048524" y="334264"/>
                  </a:lnTo>
                  <a:lnTo>
                    <a:pt x="1052080" y="621195"/>
                  </a:lnTo>
                  <a:lnTo>
                    <a:pt x="1034897" y="622287"/>
                  </a:lnTo>
                  <a:lnTo>
                    <a:pt x="1008773" y="336765"/>
                  </a:lnTo>
                  <a:lnTo>
                    <a:pt x="951750" y="86118"/>
                  </a:lnTo>
                  <a:lnTo>
                    <a:pt x="839520" y="93205"/>
                  </a:lnTo>
                  <a:lnTo>
                    <a:pt x="814374" y="349021"/>
                  </a:lnTo>
                  <a:lnTo>
                    <a:pt x="824268" y="635533"/>
                  </a:lnTo>
                  <a:lnTo>
                    <a:pt x="807123" y="636625"/>
                  </a:lnTo>
                  <a:lnTo>
                    <a:pt x="774839" y="351510"/>
                  </a:lnTo>
                  <a:lnTo>
                    <a:pt x="741870" y="95478"/>
                  </a:lnTo>
                  <a:lnTo>
                    <a:pt x="657961" y="100761"/>
                  </a:lnTo>
                  <a:lnTo>
                    <a:pt x="747204" y="714768"/>
                  </a:lnTo>
                  <a:lnTo>
                    <a:pt x="886447" y="705980"/>
                  </a:lnTo>
                  <a:lnTo>
                    <a:pt x="899134" y="517156"/>
                  </a:lnTo>
                  <a:lnTo>
                    <a:pt x="892022" y="161518"/>
                  </a:lnTo>
                  <a:lnTo>
                    <a:pt x="908405" y="160502"/>
                  </a:lnTo>
                  <a:lnTo>
                    <a:pt x="945807" y="514223"/>
                  </a:lnTo>
                  <a:lnTo>
                    <a:pt x="982103" y="699960"/>
                  </a:lnTo>
                  <a:lnTo>
                    <a:pt x="1121359" y="691184"/>
                  </a:lnTo>
                  <a:lnTo>
                    <a:pt x="1133208" y="70840"/>
                  </a:lnTo>
                  <a:close/>
                </a:path>
                <a:path w="2422525" h="759460" extrusionOk="0">
                  <a:moveTo>
                    <a:pt x="1466570" y="669429"/>
                  </a:moveTo>
                  <a:lnTo>
                    <a:pt x="1461909" y="595376"/>
                  </a:lnTo>
                  <a:lnTo>
                    <a:pt x="1324787" y="604012"/>
                  </a:lnTo>
                  <a:lnTo>
                    <a:pt x="1312100" y="402666"/>
                  </a:lnTo>
                  <a:lnTo>
                    <a:pt x="1441513" y="394512"/>
                  </a:lnTo>
                  <a:lnTo>
                    <a:pt x="1436865" y="320636"/>
                  </a:lnTo>
                  <a:lnTo>
                    <a:pt x="1307465" y="328790"/>
                  </a:lnTo>
                  <a:lnTo>
                    <a:pt x="1295247" y="134962"/>
                  </a:lnTo>
                  <a:lnTo>
                    <a:pt x="1432369" y="126326"/>
                  </a:lnTo>
                  <a:lnTo>
                    <a:pt x="1427708" y="52285"/>
                  </a:lnTo>
                  <a:lnTo>
                    <a:pt x="1207262" y="66179"/>
                  </a:lnTo>
                  <a:lnTo>
                    <a:pt x="1246124" y="683323"/>
                  </a:lnTo>
                  <a:lnTo>
                    <a:pt x="1466570" y="669429"/>
                  </a:lnTo>
                  <a:close/>
                </a:path>
                <a:path w="2422525" h="759460" extrusionOk="0">
                  <a:moveTo>
                    <a:pt x="1804339" y="648157"/>
                  </a:moveTo>
                  <a:lnTo>
                    <a:pt x="1728762" y="435406"/>
                  </a:lnTo>
                  <a:lnTo>
                    <a:pt x="1721993" y="416369"/>
                  </a:lnTo>
                  <a:lnTo>
                    <a:pt x="1745538" y="398348"/>
                  </a:lnTo>
                  <a:lnTo>
                    <a:pt x="1761451" y="373570"/>
                  </a:lnTo>
                  <a:lnTo>
                    <a:pt x="1764157" y="363588"/>
                  </a:lnTo>
                  <a:lnTo>
                    <a:pt x="1770151" y="341515"/>
                  </a:lnTo>
                  <a:lnTo>
                    <a:pt x="1772094" y="301663"/>
                  </a:lnTo>
                  <a:lnTo>
                    <a:pt x="1771015" y="265671"/>
                  </a:lnTo>
                  <a:lnTo>
                    <a:pt x="1769249" y="231292"/>
                  </a:lnTo>
                  <a:lnTo>
                    <a:pt x="1762937" y="156629"/>
                  </a:lnTo>
                  <a:lnTo>
                    <a:pt x="1754517" y="114134"/>
                  </a:lnTo>
                  <a:lnTo>
                    <a:pt x="1735836" y="75539"/>
                  </a:lnTo>
                  <a:lnTo>
                    <a:pt x="1689011" y="47053"/>
                  </a:lnTo>
                  <a:lnTo>
                    <a:pt x="1689011" y="311150"/>
                  </a:lnTo>
                  <a:lnTo>
                    <a:pt x="1686483" y="331901"/>
                  </a:lnTo>
                  <a:lnTo>
                    <a:pt x="1677949" y="347141"/>
                  </a:lnTo>
                  <a:lnTo>
                    <a:pt x="1663014" y="356908"/>
                  </a:lnTo>
                  <a:lnTo>
                    <a:pt x="1641233" y="361226"/>
                  </a:lnTo>
                  <a:lnTo>
                    <a:pt x="1603629" y="363588"/>
                  </a:lnTo>
                  <a:lnTo>
                    <a:pt x="1588071" y="116522"/>
                  </a:lnTo>
                  <a:lnTo>
                    <a:pt x="1626069" y="114134"/>
                  </a:lnTo>
                  <a:lnTo>
                    <a:pt x="1647990" y="115671"/>
                  </a:lnTo>
                  <a:lnTo>
                    <a:pt x="1679346" y="157822"/>
                  </a:lnTo>
                  <a:lnTo>
                    <a:pt x="1683067" y="195834"/>
                  </a:lnTo>
                  <a:lnTo>
                    <a:pt x="1685925" y="234378"/>
                  </a:lnTo>
                  <a:lnTo>
                    <a:pt x="1687931" y="273227"/>
                  </a:lnTo>
                  <a:lnTo>
                    <a:pt x="1689011" y="311150"/>
                  </a:lnTo>
                  <a:lnTo>
                    <a:pt x="1689011" y="47053"/>
                  </a:lnTo>
                  <a:lnTo>
                    <a:pt x="1670685" y="41440"/>
                  </a:lnTo>
                  <a:lnTo>
                    <a:pt x="1621421" y="40081"/>
                  </a:lnTo>
                  <a:lnTo>
                    <a:pt x="1500111" y="47713"/>
                  </a:lnTo>
                  <a:lnTo>
                    <a:pt x="1538973" y="664870"/>
                  </a:lnTo>
                  <a:lnTo>
                    <a:pt x="1622310" y="659625"/>
                  </a:lnTo>
                  <a:lnTo>
                    <a:pt x="1608315" y="437654"/>
                  </a:lnTo>
                  <a:lnTo>
                    <a:pt x="1643976" y="435406"/>
                  </a:lnTo>
                  <a:lnTo>
                    <a:pt x="1715630" y="653745"/>
                  </a:lnTo>
                  <a:lnTo>
                    <a:pt x="1804339" y="648157"/>
                  </a:lnTo>
                  <a:close/>
                </a:path>
                <a:path w="2422525" h="759460" extrusionOk="0">
                  <a:moveTo>
                    <a:pt x="2096808" y="629754"/>
                  </a:moveTo>
                  <a:lnTo>
                    <a:pt x="2092134" y="555675"/>
                  </a:lnTo>
                  <a:lnTo>
                    <a:pt x="1955012" y="564311"/>
                  </a:lnTo>
                  <a:lnTo>
                    <a:pt x="1942325" y="362978"/>
                  </a:lnTo>
                  <a:lnTo>
                    <a:pt x="2071751" y="354825"/>
                  </a:lnTo>
                  <a:lnTo>
                    <a:pt x="2067090" y="280949"/>
                  </a:lnTo>
                  <a:lnTo>
                    <a:pt x="1937689" y="289090"/>
                  </a:lnTo>
                  <a:lnTo>
                    <a:pt x="1925472" y="95275"/>
                  </a:lnTo>
                  <a:lnTo>
                    <a:pt x="2062594" y="86639"/>
                  </a:lnTo>
                  <a:lnTo>
                    <a:pt x="2057933" y="12585"/>
                  </a:lnTo>
                  <a:lnTo>
                    <a:pt x="1837486" y="26466"/>
                  </a:lnTo>
                  <a:lnTo>
                    <a:pt x="1876348" y="643623"/>
                  </a:lnTo>
                  <a:lnTo>
                    <a:pt x="2096808" y="629754"/>
                  </a:lnTo>
                  <a:close/>
                </a:path>
                <a:path w="2422525" h="759460" extrusionOk="0">
                  <a:moveTo>
                    <a:pt x="2422106" y="477774"/>
                  </a:moveTo>
                  <a:lnTo>
                    <a:pt x="2419604" y="424675"/>
                  </a:lnTo>
                  <a:lnTo>
                    <a:pt x="2416962" y="373824"/>
                  </a:lnTo>
                  <a:lnTo>
                    <a:pt x="2414130" y="324345"/>
                  </a:lnTo>
                  <a:lnTo>
                    <a:pt x="2411044" y="275310"/>
                  </a:lnTo>
                  <a:lnTo>
                    <a:pt x="2407564" y="224777"/>
                  </a:lnTo>
                  <a:lnTo>
                    <a:pt x="2403881" y="175018"/>
                  </a:lnTo>
                  <a:lnTo>
                    <a:pt x="2399690" y="121945"/>
                  </a:lnTo>
                  <a:lnTo>
                    <a:pt x="2391143" y="74041"/>
                  </a:lnTo>
                  <a:lnTo>
                    <a:pt x="2390978" y="73113"/>
                  </a:lnTo>
                  <a:lnTo>
                    <a:pt x="2373350" y="37299"/>
                  </a:lnTo>
                  <a:lnTo>
                    <a:pt x="2345893" y="13690"/>
                  </a:lnTo>
                  <a:lnTo>
                    <a:pt x="2339352" y="11607"/>
                  </a:lnTo>
                  <a:lnTo>
                    <a:pt x="2339352" y="492480"/>
                  </a:lnTo>
                  <a:lnTo>
                    <a:pt x="2337193" y="513537"/>
                  </a:lnTo>
                  <a:lnTo>
                    <a:pt x="2328710" y="528942"/>
                  </a:lnTo>
                  <a:lnTo>
                    <a:pt x="2313660" y="538772"/>
                  </a:lnTo>
                  <a:lnTo>
                    <a:pt x="2291816" y="543102"/>
                  </a:lnTo>
                  <a:lnTo>
                    <a:pt x="2247836" y="545871"/>
                  </a:lnTo>
                  <a:lnTo>
                    <a:pt x="2218309" y="76835"/>
                  </a:lnTo>
                  <a:lnTo>
                    <a:pt x="2262479" y="74041"/>
                  </a:lnTo>
                  <a:lnTo>
                    <a:pt x="2284577" y="75565"/>
                  </a:lnTo>
                  <a:lnTo>
                    <a:pt x="2315756" y="117729"/>
                  </a:lnTo>
                  <a:lnTo>
                    <a:pt x="2320137" y="171272"/>
                  </a:lnTo>
                  <a:lnTo>
                    <a:pt x="2324239" y="225831"/>
                  </a:lnTo>
                  <a:lnTo>
                    <a:pt x="2327872" y="278244"/>
                  </a:lnTo>
                  <a:lnTo>
                    <a:pt x="2331237" y="331736"/>
                  </a:lnTo>
                  <a:lnTo>
                    <a:pt x="2334272" y="385241"/>
                  </a:lnTo>
                  <a:lnTo>
                    <a:pt x="2336977" y="438823"/>
                  </a:lnTo>
                  <a:lnTo>
                    <a:pt x="2339352" y="492480"/>
                  </a:lnTo>
                  <a:lnTo>
                    <a:pt x="2339352" y="11607"/>
                  </a:lnTo>
                  <a:lnTo>
                    <a:pt x="2307691" y="1524"/>
                  </a:lnTo>
                  <a:lnTo>
                    <a:pt x="2257818" y="0"/>
                  </a:lnTo>
                  <a:lnTo>
                    <a:pt x="2130336" y="8026"/>
                  </a:lnTo>
                  <a:lnTo>
                    <a:pt x="2169198" y="625182"/>
                  </a:lnTo>
                  <a:lnTo>
                    <a:pt x="2296477" y="617156"/>
                  </a:lnTo>
                  <a:lnTo>
                    <a:pt x="2345855" y="609371"/>
                  </a:lnTo>
                  <a:lnTo>
                    <a:pt x="2382291" y="592467"/>
                  </a:lnTo>
                  <a:lnTo>
                    <a:pt x="2406599" y="565505"/>
                  </a:lnTo>
                  <a:lnTo>
                    <a:pt x="2413330" y="545871"/>
                  </a:lnTo>
                  <a:lnTo>
                    <a:pt x="2419604" y="527583"/>
                  </a:lnTo>
                  <a:lnTo>
                    <a:pt x="2422106" y="477774"/>
                  </a:lnTo>
                  <a:close/>
                </a:path>
              </a:pathLst>
            </a:custGeom>
            <a:solidFill>
              <a:srgbClr val="32AA4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63" name="Google Shape;263;g1c0a3dcca61_0_53"/>
          <p:cNvSpPr txBox="1"/>
          <p:nvPr/>
        </p:nvSpPr>
        <p:spPr>
          <a:xfrm rot="720876">
            <a:off x="1673929" y="600638"/>
            <a:ext cx="344445" cy="329736"/>
          </a:xfrm>
          <a:prstGeom prst="rect">
            <a:avLst/>
          </a:prstGeom>
          <a:noFill/>
          <a:ln>
            <a:noFill/>
          </a:ln>
        </p:spPr>
        <p:txBody>
          <a:bodyPr spcFirstLastPara="1" wrap="square" lIns="0" tIns="0" rIns="0" bIns="0" anchor="t" anchorCtr="0">
            <a:spAutoFit/>
          </a:bodyPr>
          <a:lstStyle/>
          <a:p>
            <a:pPr marL="0" marR="0" lvl="0" indent="0" algn="l" rtl="0">
              <a:lnSpc>
                <a:spcPct val="100700"/>
              </a:lnSpc>
              <a:spcBef>
                <a:spcPts val="0"/>
              </a:spcBef>
              <a:spcAft>
                <a:spcPts val="0"/>
              </a:spcAft>
              <a:buClr>
                <a:srgbClr val="000000"/>
              </a:buClr>
              <a:buSzPts val="2143"/>
              <a:buFont typeface="Arial"/>
              <a:buNone/>
            </a:pPr>
            <a:r>
              <a:rPr lang="en-GB" sz="2143" b="1" i="0" u="none" strike="noStrike" cap="none">
                <a:solidFill>
                  <a:srgbClr val="FFFFFF"/>
                </a:solidFill>
                <a:latin typeface="Big Shoulders Display SemiBold"/>
                <a:ea typeface="Big Shoulders Display SemiBold"/>
                <a:cs typeface="Big Shoulders Display SemiBold"/>
                <a:sym typeface="Big Shoulders Display SemiBold"/>
              </a:rPr>
              <a:t>by</a:t>
            </a:r>
            <a:endParaRPr sz="2143" b="0" i="0" u="none" strike="noStrike" cap="none">
              <a:solidFill>
                <a:srgbClr val="000000"/>
              </a:solidFill>
              <a:latin typeface="Big Shoulders Display SemiBold"/>
              <a:ea typeface="Big Shoulders Display SemiBold"/>
              <a:cs typeface="Big Shoulders Display SemiBold"/>
              <a:sym typeface="Big Shoulders Display SemiBold"/>
            </a:endParaRPr>
          </a:p>
        </p:txBody>
      </p:sp>
      <p:sp>
        <p:nvSpPr>
          <p:cNvPr id="264" name="Google Shape;264;g1c0a3dcca61_0_53"/>
          <p:cNvSpPr/>
          <p:nvPr/>
        </p:nvSpPr>
        <p:spPr>
          <a:xfrm>
            <a:off x="409585" y="1021921"/>
            <a:ext cx="1459546" cy="771523"/>
          </a:xfrm>
          <a:custGeom>
            <a:avLst/>
            <a:gdLst/>
            <a:ahLst/>
            <a:cxnLst/>
            <a:rect l="l" t="t" r="r" b="b"/>
            <a:pathLst>
              <a:path w="2963545" h="1566545" extrusionOk="0">
                <a:moveTo>
                  <a:pt x="868883" y="1140104"/>
                </a:moveTo>
                <a:lnTo>
                  <a:pt x="865301" y="1082141"/>
                </a:lnTo>
                <a:lnTo>
                  <a:pt x="860488" y="1034770"/>
                </a:lnTo>
                <a:lnTo>
                  <a:pt x="854443" y="983056"/>
                </a:lnTo>
                <a:lnTo>
                  <a:pt x="847699" y="931430"/>
                </a:lnTo>
                <a:lnTo>
                  <a:pt x="840841" y="884313"/>
                </a:lnTo>
                <a:lnTo>
                  <a:pt x="568617" y="917981"/>
                </a:lnTo>
                <a:lnTo>
                  <a:pt x="575005" y="962558"/>
                </a:lnTo>
                <a:lnTo>
                  <a:pt x="581901" y="1014755"/>
                </a:lnTo>
                <a:lnTo>
                  <a:pt x="588670" y="1069530"/>
                </a:lnTo>
                <a:lnTo>
                  <a:pt x="594702" y="1121841"/>
                </a:lnTo>
                <a:lnTo>
                  <a:pt x="599351" y="1166622"/>
                </a:lnTo>
                <a:lnTo>
                  <a:pt x="595871" y="1207389"/>
                </a:lnTo>
                <a:lnTo>
                  <a:pt x="577456" y="1239126"/>
                </a:lnTo>
                <a:lnTo>
                  <a:pt x="544728" y="1261224"/>
                </a:lnTo>
                <a:lnTo>
                  <a:pt x="498297" y="1273098"/>
                </a:lnTo>
                <a:lnTo>
                  <a:pt x="451408" y="1272768"/>
                </a:lnTo>
                <a:lnTo>
                  <a:pt x="414807" y="1259243"/>
                </a:lnTo>
                <a:lnTo>
                  <a:pt x="376123" y="1194231"/>
                </a:lnTo>
                <a:lnTo>
                  <a:pt x="368985" y="1148867"/>
                </a:lnTo>
                <a:lnTo>
                  <a:pt x="361797" y="1101585"/>
                </a:lnTo>
                <a:lnTo>
                  <a:pt x="354596" y="1052626"/>
                </a:lnTo>
                <a:lnTo>
                  <a:pt x="347408" y="1002245"/>
                </a:lnTo>
                <a:lnTo>
                  <a:pt x="333209" y="898245"/>
                </a:lnTo>
                <a:lnTo>
                  <a:pt x="319443" y="791565"/>
                </a:lnTo>
                <a:lnTo>
                  <a:pt x="306362" y="684212"/>
                </a:lnTo>
                <a:lnTo>
                  <a:pt x="294208" y="578205"/>
                </a:lnTo>
                <a:lnTo>
                  <a:pt x="283235" y="475526"/>
                </a:lnTo>
                <a:lnTo>
                  <a:pt x="278257" y="426059"/>
                </a:lnTo>
                <a:lnTo>
                  <a:pt x="273672" y="378193"/>
                </a:lnTo>
                <a:lnTo>
                  <a:pt x="269519" y="332155"/>
                </a:lnTo>
                <a:lnTo>
                  <a:pt x="273100" y="292430"/>
                </a:lnTo>
                <a:lnTo>
                  <a:pt x="291388" y="261264"/>
                </a:lnTo>
                <a:lnTo>
                  <a:pt x="323608" y="239420"/>
                </a:lnTo>
                <a:lnTo>
                  <a:pt x="369011" y="227698"/>
                </a:lnTo>
                <a:lnTo>
                  <a:pt x="413512" y="228307"/>
                </a:lnTo>
                <a:lnTo>
                  <a:pt x="472681" y="267754"/>
                </a:lnTo>
                <a:lnTo>
                  <a:pt x="485482" y="305435"/>
                </a:lnTo>
                <a:lnTo>
                  <a:pt x="491782" y="350748"/>
                </a:lnTo>
                <a:lnTo>
                  <a:pt x="498259" y="403186"/>
                </a:lnTo>
                <a:lnTo>
                  <a:pt x="504494" y="458050"/>
                </a:lnTo>
                <a:lnTo>
                  <a:pt x="510095" y="510603"/>
                </a:lnTo>
                <a:lnTo>
                  <a:pt x="514642" y="556107"/>
                </a:lnTo>
                <a:lnTo>
                  <a:pt x="786892" y="522452"/>
                </a:lnTo>
                <a:lnTo>
                  <a:pt x="782243" y="474256"/>
                </a:lnTo>
                <a:lnTo>
                  <a:pt x="776808" y="422351"/>
                </a:lnTo>
                <a:lnTo>
                  <a:pt x="770686" y="370535"/>
                </a:lnTo>
                <a:lnTo>
                  <a:pt x="764006" y="322592"/>
                </a:lnTo>
                <a:lnTo>
                  <a:pt x="753440" y="265874"/>
                </a:lnTo>
                <a:lnTo>
                  <a:pt x="739787" y="215023"/>
                </a:lnTo>
                <a:lnTo>
                  <a:pt x="722909" y="169913"/>
                </a:lnTo>
                <a:lnTo>
                  <a:pt x="702627" y="130403"/>
                </a:lnTo>
                <a:lnTo>
                  <a:pt x="678802" y="96367"/>
                </a:lnTo>
                <a:lnTo>
                  <a:pt x="651268" y="67703"/>
                </a:lnTo>
                <a:lnTo>
                  <a:pt x="619874" y="44259"/>
                </a:lnTo>
                <a:lnTo>
                  <a:pt x="584454" y="25920"/>
                </a:lnTo>
                <a:lnTo>
                  <a:pt x="544868" y="12547"/>
                </a:lnTo>
                <a:lnTo>
                  <a:pt x="500938" y="4025"/>
                </a:lnTo>
                <a:lnTo>
                  <a:pt x="452539" y="228"/>
                </a:lnTo>
                <a:lnTo>
                  <a:pt x="399478" y="1028"/>
                </a:lnTo>
                <a:lnTo>
                  <a:pt x="341630" y="6299"/>
                </a:lnTo>
                <a:lnTo>
                  <a:pt x="283083" y="16027"/>
                </a:lnTo>
                <a:lnTo>
                  <a:pt x="230479" y="29908"/>
                </a:lnTo>
                <a:lnTo>
                  <a:pt x="183680" y="47777"/>
                </a:lnTo>
                <a:lnTo>
                  <a:pt x="142544" y="69494"/>
                </a:lnTo>
                <a:lnTo>
                  <a:pt x="106934" y="94932"/>
                </a:lnTo>
                <a:lnTo>
                  <a:pt x="76682" y="123939"/>
                </a:lnTo>
                <a:lnTo>
                  <a:pt x="51663" y="156362"/>
                </a:lnTo>
                <a:lnTo>
                  <a:pt x="31737" y="192074"/>
                </a:lnTo>
                <a:lnTo>
                  <a:pt x="16751" y="230911"/>
                </a:lnTo>
                <a:lnTo>
                  <a:pt x="6553" y="272757"/>
                </a:lnTo>
                <a:lnTo>
                  <a:pt x="1028" y="317449"/>
                </a:lnTo>
                <a:lnTo>
                  <a:pt x="0" y="364845"/>
                </a:lnTo>
                <a:lnTo>
                  <a:pt x="3340" y="414807"/>
                </a:lnTo>
                <a:lnTo>
                  <a:pt x="7975" y="457835"/>
                </a:lnTo>
                <a:lnTo>
                  <a:pt x="18745" y="553720"/>
                </a:lnTo>
                <a:lnTo>
                  <a:pt x="31089" y="659117"/>
                </a:lnTo>
                <a:lnTo>
                  <a:pt x="51384" y="825576"/>
                </a:lnTo>
                <a:lnTo>
                  <a:pt x="72186" y="989050"/>
                </a:lnTo>
                <a:lnTo>
                  <a:pt x="85458" y="1089152"/>
                </a:lnTo>
                <a:lnTo>
                  <a:pt x="97612" y="1177074"/>
                </a:lnTo>
                <a:lnTo>
                  <a:pt x="106934" y="1230350"/>
                </a:lnTo>
                <a:lnTo>
                  <a:pt x="118833" y="1278521"/>
                </a:lnTo>
                <a:lnTo>
                  <a:pt x="133477" y="1321676"/>
                </a:lnTo>
                <a:lnTo>
                  <a:pt x="151041" y="1359941"/>
                </a:lnTo>
                <a:lnTo>
                  <a:pt x="171716" y="1393380"/>
                </a:lnTo>
                <a:lnTo>
                  <a:pt x="223024" y="1446263"/>
                </a:lnTo>
                <a:lnTo>
                  <a:pt x="288810" y="1481099"/>
                </a:lnTo>
                <a:lnTo>
                  <a:pt x="327558" y="1492008"/>
                </a:lnTo>
                <a:lnTo>
                  <a:pt x="370459" y="1498701"/>
                </a:lnTo>
                <a:lnTo>
                  <a:pt x="417652" y="1501279"/>
                </a:lnTo>
                <a:lnTo>
                  <a:pt x="469328" y="1499857"/>
                </a:lnTo>
                <a:lnTo>
                  <a:pt x="525678" y="1494510"/>
                </a:lnTo>
                <a:lnTo>
                  <a:pt x="584263" y="1485379"/>
                </a:lnTo>
                <a:lnTo>
                  <a:pt x="636981" y="1473085"/>
                </a:lnTo>
                <a:lnTo>
                  <a:pt x="683958" y="1457477"/>
                </a:lnTo>
                <a:lnTo>
                  <a:pt x="725309" y="1438389"/>
                </a:lnTo>
                <a:lnTo>
                  <a:pt x="761174" y="1415630"/>
                </a:lnTo>
                <a:lnTo>
                  <a:pt x="791654" y="1389062"/>
                </a:lnTo>
                <a:lnTo>
                  <a:pt x="816902" y="1358506"/>
                </a:lnTo>
                <a:lnTo>
                  <a:pt x="837044" y="1323797"/>
                </a:lnTo>
                <a:lnTo>
                  <a:pt x="852170" y="1284770"/>
                </a:lnTo>
                <a:lnTo>
                  <a:pt x="862444" y="1241259"/>
                </a:lnTo>
                <a:lnTo>
                  <a:pt x="867968" y="1193088"/>
                </a:lnTo>
                <a:lnTo>
                  <a:pt x="868883" y="1140104"/>
                </a:lnTo>
                <a:close/>
              </a:path>
              <a:path w="2963545" h="1566545" extrusionOk="0">
                <a:moveTo>
                  <a:pt x="1815185" y="1551736"/>
                </a:moveTo>
                <a:lnTo>
                  <a:pt x="1772805" y="1246327"/>
                </a:lnTo>
                <a:lnTo>
                  <a:pt x="1739315" y="1004938"/>
                </a:lnTo>
                <a:lnTo>
                  <a:pt x="1645691" y="330136"/>
                </a:lnTo>
                <a:lnTo>
                  <a:pt x="1612201" y="88747"/>
                </a:lnTo>
                <a:lnTo>
                  <a:pt x="1476870" y="88747"/>
                </a:lnTo>
                <a:lnTo>
                  <a:pt x="1476870" y="1004938"/>
                </a:lnTo>
                <a:lnTo>
                  <a:pt x="1315961" y="1004938"/>
                </a:lnTo>
                <a:lnTo>
                  <a:pt x="1348854" y="681253"/>
                </a:lnTo>
                <a:lnTo>
                  <a:pt x="1370825" y="330136"/>
                </a:lnTo>
                <a:lnTo>
                  <a:pt x="1422019" y="330136"/>
                </a:lnTo>
                <a:lnTo>
                  <a:pt x="1443964" y="681253"/>
                </a:lnTo>
                <a:lnTo>
                  <a:pt x="1476870" y="1004938"/>
                </a:lnTo>
                <a:lnTo>
                  <a:pt x="1476870" y="88747"/>
                </a:lnTo>
                <a:lnTo>
                  <a:pt x="1180617" y="88747"/>
                </a:lnTo>
                <a:lnTo>
                  <a:pt x="977633" y="1551736"/>
                </a:lnTo>
                <a:lnTo>
                  <a:pt x="1259255" y="1551736"/>
                </a:lnTo>
                <a:lnTo>
                  <a:pt x="1290345" y="1246327"/>
                </a:lnTo>
                <a:lnTo>
                  <a:pt x="1502473" y="1246327"/>
                </a:lnTo>
                <a:lnTo>
                  <a:pt x="1533575" y="1551736"/>
                </a:lnTo>
                <a:lnTo>
                  <a:pt x="1815185" y="1551736"/>
                </a:lnTo>
                <a:close/>
              </a:path>
              <a:path w="2963545" h="1566545" extrusionOk="0">
                <a:moveTo>
                  <a:pt x="2963126" y="116941"/>
                </a:moveTo>
                <a:lnTo>
                  <a:pt x="2700502" y="80314"/>
                </a:lnTo>
                <a:lnTo>
                  <a:pt x="2635618" y="704608"/>
                </a:lnTo>
                <a:lnTo>
                  <a:pt x="2604224" y="1300314"/>
                </a:lnTo>
                <a:lnTo>
                  <a:pt x="2557132" y="1293749"/>
                </a:lnTo>
                <a:lnTo>
                  <a:pt x="2561844" y="531825"/>
                </a:lnTo>
                <a:lnTo>
                  <a:pt x="2517571" y="54813"/>
                </a:lnTo>
                <a:lnTo>
                  <a:pt x="2124545" y="0"/>
                </a:lnTo>
                <a:lnTo>
                  <a:pt x="1922475" y="1448968"/>
                </a:lnTo>
                <a:lnTo>
                  <a:pt x="2185098" y="1485595"/>
                </a:lnTo>
                <a:lnTo>
                  <a:pt x="2239099" y="926261"/>
                </a:lnTo>
                <a:lnTo>
                  <a:pt x="2283447" y="264045"/>
                </a:lnTo>
                <a:lnTo>
                  <a:pt x="2334158" y="271119"/>
                </a:lnTo>
                <a:lnTo>
                  <a:pt x="2305608" y="1018628"/>
                </a:lnTo>
                <a:lnTo>
                  <a:pt x="2348115" y="1508328"/>
                </a:lnTo>
                <a:lnTo>
                  <a:pt x="2761056" y="1565922"/>
                </a:lnTo>
                <a:lnTo>
                  <a:pt x="2963126" y="116941"/>
                </a:lnTo>
                <a:close/>
              </a:path>
            </a:pathLst>
          </a:custGeom>
          <a:solidFill>
            <a:srgbClr val="F9AF1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65" name="Google Shape;265;g1c0a3dcca61_0_53"/>
          <p:cNvPicPr preferRelativeResize="0"/>
          <p:nvPr/>
        </p:nvPicPr>
        <p:blipFill rotWithShape="1">
          <a:blip r:embed="rId6">
            <a:alphaModFix/>
          </a:blip>
          <a:srcRect/>
          <a:stretch/>
        </p:blipFill>
        <p:spPr>
          <a:xfrm>
            <a:off x="3949324" y="1822792"/>
            <a:ext cx="6028167" cy="5030051"/>
          </a:xfrm>
          <a:prstGeom prst="rect">
            <a:avLst/>
          </a:prstGeom>
          <a:noFill/>
          <a:ln>
            <a:noFill/>
          </a:ln>
        </p:spPr>
      </p:pic>
      <p:sp>
        <p:nvSpPr>
          <p:cNvPr id="266" name="Google Shape;266;g1c0a3dcca61_0_53"/>
          <p:cNvSpPr/>
          <p:nvPr/>
        </p:nvSpPr>
        <p:spPr>
          <a:xfrm>
            <a:off x="-4900" y="3151250"/>
            <a:ext cx="4625400" cy="3483900"/>
          </a:xfrm>
          <a:prstGeom prst="rect">
            <a:avLst/>
          </a:prstGeom>
          <a:noFill/>
          <a:ln>
            <a:noFill/>
          </a:ln>
        </p:spPr>
        <p:txBody>
          <a:bodyPr spcFirstLastPara="1" wrap="square" lIns="187650" tIns="225200" rIns="193925" bIns="181400" anchor="ctr" anchorCtr="0">
            <a:noAutofit/>
          </a:bodyPr>
          <a:lstStyle/>
          <a:p>
            <a:pPr marL="0" marR="0" lvl="0" indent="0" algn="l" rtl="0">
              <a:lnSpc>
                <a:spcPct val="150000"/>
              </a:lnSpc>
              <a:spcBef>
                <a:spcPts val="0"/>
              </a:spcBef>
              <a:spcAft>
                <a:spcPts val="0"/>
              </a:spcAft>
              <a:buClr>
                <a:srgbClr val="000000"/>
              </a:buClr>
              <a:buSzPts val="1100"/>
              <a:buFont typeface="Arial"/>
              <a:buNone/>
            </a:pPr>
            <a:endParaRPr sz="1100" b="0" i="0" u="none" strike="noStrike" cap="none" dirty="0">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100"/>
              <a:buFont typeface="Arial"/>
              <a:buNone/>
            </a:pPr>
            <a:r>
              <a:rPr lang="en-GB" sz="1100" b="0" i="0" u="none" strike="noStrike" cap="none" dirty="0">
                <a:solidFill>
                  <a:schemeClr val="dk1"/>
                </a:solidFill>
                <a:latin typeface="Inter"/>
                <a:ea typeface="Inter"/>
                <a:cs typeface="Inter"/>
                <a:sym typeface="Inter"/>
              </a:rPr>
              <a:t>Deadline: 10th November 2024 (10.00am)</a:t>
            </a:r>
            <a:endParaRPr sz="1100" b="0" i="0" u="none" strike="noStrike" cap="none" dirty="0">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dk1"/>
                </a:solidFill>
                <a:latin typeface="Inter"/>
                <a:ea typeface="Inter"/>
                <a:cs typeface="Inter"/>
                <a:sym typeface="Inter"/>
              </a:rPr>
              <a:t>Application Form: </a:t>
            </a:r>
            <a:r>
              <a:rPr lang="en-GB" sz="1050" b="1" i="0" u="none" strike="noStrike" cap="none" dirty="0">
                <a:solidFill>
                  <a:schemeClr val="dk1"/>
                </a:solidFill>
                <a:latin typeface="Inter"/>
                <a:ea typeface="Inter"/>
                <a:cs typeface="Inter"/>
                <a:sym typeface="Inter"/>
                <a:hlinkClick r:id="rId7"/>
              </a:rPr>
              <a:t>https://89d77627055430.uk.deputy.com/jobs#/</a:t>
            </a:r>
            <a:endParaRPr lang="en-GB" sz="1050" u="none" strike="noStrike" cap="none" dirty="0">
              <a:latin typeface="Inter"/>
              <a:ea typeface="Inter"/>
              <a:cs typeface="Inter"/>
              <a:sym typeface="Inter"/>
            </a:endParaRPr>
          </a:p>
          <a:p>
            <a:pPr marL="0" marR="0" lvl="0" indent="0" algn="l" rtl="0">
              <a:lnSpc>
                <a:spcPct val="150000"/>
              </a:lnSpc>
              <a:spcBef>
                <a:spcPts val="0"/>
              </a:spcBef>
              <a:spcAft>
                <a:spcPts val="0"/>
              </a:spcAft>
              <a:buClr>
                <a:srgbClr val="000000"/>
              </a:buClr>
              <a:buSzPts val="1100"/>
              <a:buFont typeface="Arial"/>
              <a:buNone/>
            </a:pPr>
            <a:r>
              <a:rPr lang="en-GB" sz="1100" b="0" i="0" u="none" strike="noStrike" cap="none" dirty="0">
                <a:solidFill>
                  <a:schemeClr val="dk1"/>
                </a:solidFill>
                <a:latin typeface="Inter"/>
                <a:ea typeface="Inter"/>
                <a:cs typeface="Inter"/>
                <a:sym typeface="Inter"/>
              </a:rPr>
              <a:t>Application Process:</a:t>
            </a:r>
            <a:endParaRPr sz="1100" b="0" i="0" u="none" strike="noStrike" cap="none" dirty="0">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100"/>
              <a:buFont typeface="Arial"/>
              <a:buNone/>
            </a:pPr>
            <a:r>
              <a:rPr lang="en-GB" sz="1100" b="0" i="0" u="none" strike="noStrike" cap="none" dirty="0">
                <a:solidFill>
                  <a:schemeClr val="dk1"/>
                </a:solidFill>
                <a:latin typeface="Inter"/>
                <a:ea typeface="Inter"/>
                <a:cs typeface="Inter"/>
                <a:sym typeface="Inter"/>
              </a:rPr>
              <a:t>Stage 1 – Informal 30 minute online conversation</a:t>
            </a:r>
            <a:endParaRPr sz="1100" b="0" i="0" u="none" strike="noStrike" cap="none" dirty="0">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100"/>
              <a:buFont typeface="Arial"/>
              <a:buNone/>
            </a:pPr>
            <a:r>
              <a:rPr lang="en-GB" sz="1100" b="0" i="0" u="none" strike="noStrike" cap="none" dirty="0">
                <a:solidFill>
                  <a:schemeClr val="dk1"/>
                </a:solidFill>
                <a:latin typeface="Inter"/>
                <a:ea typeface="Inter"/>
                <a:cs typeface="Inter"/>
                <a:sym typeface="Inter"/>
              </a:rPr>
              <a:t>Stage 2 – Formal Interview (including Presentation or Practical) Contact Information: </a:t>
            </a:r>
            <a:endParaRPr sz="1100" b="0" i="0" u="none" strike="noStrike" cap="none" dirty="0">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100"/>
              <a:buFont typeface="Arial"/>
              <a:buNone/>
            </a:pPr>
            <a:r>
              <a:rPr lang="en-GB" sz="1100" b="0" i="0" u="none" strike="noStrike" cap="none" dirty="0" err="1">
                <a:solidFill>
                  <a:schemeClr val="dk1"/>
                </a:solidFill>
                <a:latin typeface="Inter"/>
                <a:ea typeface="Inter"/>
                <a:cs typeface="Inter"/>
                <a:sym typeface="Inter"/>
              </a:rPr>
              <a:t>jobs@poweredbycan.org</a:t>
            </a:r>
            <a:r>
              <a:rPr lang="en-GB" sz="1100" b="0" i="0" u="none" strike="noStrike" cap="none" dirty="0">
                <a:solidFill>
                  <a:schemeClr val="dk1"/>
                </a:solidFill>
                <a:latin typeface="Inter"/>
                <a:ea typeface="Inter"/>
                <a:cs typeface="Inter"/>
                <a:sym typeface="Inter"/>
              </a:rPr>
              <a:t> or 0121 530 8451</a:t>
            </a:r>
            <a:endParaRPr sz="1100" b="0" i="0" u="none" strike="noStrike" cap="none" dirty="0">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100"/>
              <a:buFont typeface="Arial"/>
              <a:buNone/>
            </a:pPr>
            <a:r>
              <a:rPr lang="en-GB" sz="1100" b="0" i="0" u="none" strike="noStrike" cap="none" dirty="0">
                <a:solidFill>
                  <a:schemeClr val="dk1"/>
                </a:solidFill>
                <a:latin typeface="Inter"/>
                <a:ea typeface="Inter"/>
                <a:cs typeface="Inter"/>
                <a:sym typeface="Inter"/>
              </a:rPr>
              <a:t>DBS and Reference</a:t>
            </a:r>
            <a:endParaRPr sz="1100" b="0" i="0" u="none" strike="noStrike" cap="none" dirty="0">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100"/>
              <a:buFont typeface="Arial"/>
              <a:buNone/>
            </a:pPr>
            <a:r>
              <a:rPr lang="en-GB" sz="1100" b="0" i="0" u="none" strike="noStrike" cap="none" dirty="0">
                <a:solidFill>
                  <a:schemeClr val="dk1"/>
                </a:solidFill>
                <a:latin typeface="Inter"/>
                <a:ea typeface="Inter"/>
                <a:cs typeface="Inter"/>
                <a:sym typeface="Inter"/>
              </a:rPr>
              <a:t>This role is subject to a clear enhanced DBS and satisfactory </a:t>
            </a:r>
            <a:endParaRPr sz="1100" b="0" i="0" u="none" strike="noStrike" cap="none" dirty="0">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100"/>
              <a:buFont typeface="Arial"/>
              <a:buNone/>
            </a:pPr>
            <a:r>
              <a:rPr lang="en-GB" sz="1100" b="0" i="0" u="none" strike="noStrike" cap="none" dirty="0">
                <a:solidFill>
                  <a:schemeClr val="dk1"/>
                </a:solidFill>
                <a:latin typeface="Inter"/>
                <a:ea typeface="Inter"/>
                <a:cs typeface="Inter"/>
                <a:sym typeface="Inter"/>
              </a:rPr>
              <a:t>Employment/Character references. </a:t>
            </a:r>
            <a:endParaRPr sz="1100" b="0" i="0" u="none" strike="noStrike" cap="none" dirty="0">
              <a:solidFill>
                <a:srgbClr val="000000"/>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100"/>
              <a:buFont typeface="Arial"/>
              <a:buNone/>
            </a:pPr>
            <a:endParaRPr sz="1100" b="0" i="0" u="none" strike="noStrike" cap="none" dirty="0">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dk1"/>
                </a:solidFill>
                <a:latin typeface="Inter"/>
                <a:ea typeface="Inter"/>
                <a:cs typeface="Inter"/>
                <a:sym typeface="Inter"/>
              </a:rPr>
              <a:t>Please note we are currently using a new application system,</a:t>
            </a:r>
            <a:endParaRPr sz="1100" b="0" i="0" u="none" strike="noStrike" cap="none" dirty="0">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dk1"/>
                </a:solidFill>
                <a:latin typeface="Inter"/>
                <a:ea typeface="Inter"/>
                <a:cs typeface="Inter"/>
                <a:sym typeface="Inter"/>
              </a:rPr>
              <a:t>so if you face any technical difficulties please email </a:t>
            </a:r>
            <a:r>
              <a:rPr lang="en-GB" sz="1100" b="0" i="0" u="none" strike="noStrike" cap="none" dirty="0" err="1">
                <a:solidFill>
                  <a:schemeClr val="dk1"/>
                </a:solidFill>
                <a:latin typeface="Inter"/>
                <a:ea typeface="Inter"/>
                <a:cs typeface="Inter"/>
                <a:sym typeface="Inter"/>
              </a:rPr>
              <a:t>jobs@poweredbycan.org</a:t>
            </a:r>
            <a:endParaRPr sz="1100" b="0" i="0" u="none" strike="noStrike" cap="none" dirty="0">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100"/>
              <a:buFont typeface="Arial"/>
              <a:buNone/>
            </a:pPr>
            <a:endParaRPr sz="1100" b="0" i="0" u="none" strike="noStrike" cap="none" dirty="0">
              <a:solidFill>
                <a:schemeClr val="dk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br>
              <a:rPr lang="en-GB" sz="1100" b="0" i="0" u="none" strike="noStrike" cap="none" dirty="0">
                <a:solidFill>
                  <a:schemeClr val="dk1"/>
                </a:solidFill>
                <a:latin typeface="Inter"/>
                <a:ea typeface="Inter"/>
                <a:cs typeface="Inter"/>
                <a:sym typeface="Inter"/>
              </a:rPr>
            </a:br>
            <a:endParaRPr sz="1100" b="0" i="0" u="none" strike="noStrike" cap="none" dirty="0">
              <a:solidFill>
                <a:schemeClr val="dk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p:nvPr/>
        </p:nvSpPr>
        <p:spPr>
          <a:xfrm>
            <a:off x="152400" y="122000"/>
            <a:ext cx="6219600" cy="938700"/>
          </a:xfrm>
          <a:prstGeom prst="roundRect">
            <a:avLst>
              <a:gd name="adj" fmla="val 16667"/>
            </a:avLst>
          </a:prstGeom>
          <a:solidFill>
            <a:srgbClr val="1D1F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6" name="Google Shape;66;p2"/>
          <p:cNvPicPr preferRelativeResize="0"/>
          <p:nvPr/>
        </p:nvPicPr>
        <p:blipFill rotWithShape="1">
          <a:blip r:embed="rId3">
            <a:alphaModFix/>
          </a:blip>
          <a:srcRect/>
          <a:stretch/>
        </p:blipFill>
        <p:spPr>
          <a:xfrm>
            <a:off x="6101543" y="4267200"/>
            <a:ext cx="5694757" cy="5694757"/>
          </a:xfrm>
          <a:prstGeom prst="rect">
            <a:avLst/>
          </a:prstGeom>
          <a:noFill/>
          <a:ln>
            <a:noFill/>
          </a:ln>
        </p:spPr>
      </p:pic>
      <p:sp>
        <p:nvSpPr>
          <p:cNvPr id="67" name="Google Shape;67;p2"/>
          <p:cNvSpPr txBox="1"/>
          <p:nvPr/>
        </p:nvSpPr>
        <p:spPr>
          <a:xfrm rot="720000">
            <a:off x="708898" y="5726031"/>
            <a:ext cx="76157" cy="64120"/>
          </a:xfrm>
          <a:prstGeom prst="rect">
            <a:avLst/>
          </a:prstGeom>
          <a:noFill/>
          <a:ln>
            <a:noFill/>
          </a:ln>
        </p:spPr>
        <p:txBody>
          <a:bodyPr spcFirstLastPara="1" wrap="square" lIns="0" tIns="0" rIns="0" bIns="0" anchor="t" anchorCtr="0">
            <a:spAutoFit/>
          </a:bodyPr>
          <a:lstStyle/>
          <a:p>
            <a:pPr marL="0" marR="0" lvl="0" indent="0" algn="l" rtl="0">
              <a:lnSpc>
                <a:spcPct val="102141"/>
              </a:lnSpc>
              <a:spcBef>
                <a:spcPts val="0"/>
              </a:spcBef>
              <a:spcAft>
                <a:spcPts val="0"/>
              </a:spcAft>
              <a:buClr>
                <a:srgbClr val="000000"/>
              </a:buClr>
              <a:buSzPts val="467"/>
              <a:buFont typeface="Arial"/>
              <a:buNone/>
            </a:pPr>
            <a:r>
              <a:rPr lang="en-GB" sz="467" b="1" i="0" u="none" strike="noStrike" cap="none">
                <a:solidFill>
                  <a:srgbClr val="FFFFFF"/>
                </a:solidFill>
                <a:latin typeface="Big Shoulders Display SemiBold"/>
                <a:ea typeface="Big Shoulders Display SemiBold"/>
                <a:cs typeface="Big Shoulders Display SemiBold"/>
                <a:sym typeface="Big Shoulders Display SemiBold"/>
              </a:rPr>
              <a:t>by</a:t>
            </a:r>
            <a:endParaRPr sz="467" b="0" i="0" u="none" strike="noStrike" cap="none">
              <a:solidFill>
                <a:srgbClr val="000000"/>
              </a:solidFill>
              <a:latin typeface="Big Shoulders Display SemiBold"/>
              <a:ea typeface="Big Shoulders Display SemiBold"/>
              <a:cs typeface="Big Shoulders Display SemiBold"/>
              <a:sym typeface="Big Shoulders Display SemiBold"/>
            </a:endParaRPr>
          </a:p>
        </p:txBody>
      </p:sp>
      <p:sp>
        <p:nvSpPr>
          <p:cNvPr id="68" name="Google Shape;68;p2"/>
          <p:cNvSpPr txBox="1"/>
          <p:nvPr/>
        </p:nvSpPr>
        <p:spPr>
          <a:xfrm>
            <a:off x="7444340" y="6601331"/>
            <a:ext cx="2450530" cy="96925"/>
          </a:xfrm>
          <a:prstGeom prst="rect">
            <a:avLst/>
          </a:prstGeom>
          <a:noFill/>
          <a:ln>
            <a:noFill/>
          </a:ln>
        </p:spPr>
        <p:txBody>
          <a:bodyPr spcFirstLastPara="1" wrap="square" lIns="0" tIns="5925" rIns="0" bIns="0" anchor="t" anchorCtr="0">
            <a:spAutoFit/>
          </a:bodyPr>
          <a:lstStyle/>
          <a:p>
            <a:pPr marL="6257" marR="0" lvl="0" indent="0" algn="l" rtl="0">
              <a:lnSpc>
                <a:spcPct val="100000"/>
              </a:lnSpc>
              <a:spcBef>
                <a:spcPts val="0"/>
              </a:spcBef>
              <a:spcAft>
                <a:spcPts val="0"/>
              </a:spcAft>
              <a:buClr>
                <a:srgbClr val="000000"/>
              </a:buClr>
              <a:buSzPts val="591"/>
              <a:buFont typeface="Arial"/>
              <a:buNone/>
            </a:pPr>
            <a:r>
              <a:rPr lang="en-GB" sz="591" b="1" i="0" u="none" strike="noStrike" cap="none">
                <a:solidFill>
                  <a:schemeClr val="lt1"/>
                </a:solidFill>
                <a:latin typeface="Inter"/>
                <a:ea typeface="Inter"/>
                <a:cs typeface="Inter"/>
                <a:sym typeface="Inter"/>
              </a:rPr>
              <a:t>Powered by CAN </a:t>
            </a:r>
            <a:r>
              <a:rPr lang="en-GB" sz="591" b="0" i="0" u="none" strike="noStrike" cap="none">
                <a:solidFill>
                  <a:schemeClr val="lt1"/>
                </a:solidFill>
                <a:latin typeface="Inter"/>
                <a:ea typeface="Inter"/>
                <a:cs typeface="Inter"/>
                <a:sym typeface="Inter"/>
              </a:rPr>
              <a:t>– Recruitment Pack| </a:t>
            </a:r>
            <a:r>
              <a:rPr lang="en-GB" sz="591" b="1" i="0" u="sng" strike="noStrike" cap="none">
                <a:solidFill>
                  <a:schemeClr val="lt1"/>
                </a:solidFill>
                <a:latin typeface="Inter"/>
                <a:ea typeface="Inter"/>
                <a:cs typeface="Inter"/>
                <a:sym typeface="Inter"/>
                <a:hlinkClick r:id="rId4">
                  <a:extLst>
                    <a:ext uri="{A12FA001-AC4F-418D-AE19-62706E023703}">
                      <ahyp:hlinkClr xmlns:ahyp="http://schemas.microsoft.com/office/drawing/2018/hyperlinkcolor" val="tx"/>
                    </a:ext>
                  </a:extLst>
                </a:hlinkClick>
              </a:rPr>
              <a:t>www.poweredbycan.org</a:t>
            </a:r>
            <a:endParaRPr sz="591" b="0" i="0" u="none" strike="noStrike" cap="none">
              <a:solidFill>
                <a:schemeClr val="lt1"/>
              </a:solidFill>
              <a:latin typeface="Inter"/>
              <a:ea typeface="Inter"/>
              <a:cs typeface="Inter"/>
              <a:sym typeface="Inter"/>
            </a:endParaRPr>
          </a:p>
        </p:txBody>
      </p:sp>
      <p:sp>
        <p:nvSpPr>
          <p:cNvPr id="69" name="Google Shape;69;p2"/>
          <p:cNvSpPr txBox="1"/>
          <p:nvPr/>
        </p:nvSpPr>
        <p:spPr>
          <a:xfrm>
            <a:off x="324600" y="306200"/>
            <a:ext cx="5875200" cy="53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n-GB" sz="3500" b="1" i="0" u="none" strike="noStrike" cap="none">
                <a:solidFill>
                  <a:schemeClr val="lt1"/>
                </a:solidFill>
                <a:latin typeface="Big Shoulders Display Black"/>
                <a:ea typeface="Big Shoulders Display Black"/>
                <a:cs typeface="Big Shoulders Display Black"/>
                <a:sym typeface="Big Shoulders Display Black"/>
              </a:rPr>
              <a:t>HEAD OF DEVELOPMENT</a:t>
            </a:r>
            <a:endParaRPr sz="4100" b="0" i="0" u="none" strike="noStrike" cap="none">
              <a:solidFill>
                <a:srgbClr val="000000"/>
              </a:solidFill>
              <a:latin typeface="Big Shoulders Display Black"/>
              <a:ea typeface="Big Shoulders Display Black"/>
              <a:cs typeface="Big Shoulders Display Black"/>
              <a:sym typeface="Big Shoulders Display Black"/>
            </a:endParaRPr>
          </a:p>
        </p:txBody>
      </p:sp>
      <p:sp>
        <p:nvSpPr>
          <p:cNvPr id="70" name="Google Shape;70;p2"/>
          <p:cNvSpPr txBox="1">
            <a:spLocks noGrp="1"/>
          </p:cNvSpPr>
          <p:nvPr>
            <p:ph type="title"/>
          </p:nvPr>
        </p:nvSpPr>
        <p:spPr>
          <a:xfrm>
            <a:off x="6577085" y="268395"/>
            <a:ext cx="3418200" cy="614400"/>
          </a:xfrm>
          <a:prstGeom prst="rect">
            <a:avLst/>
          </a:prstGeom>
          <a:noFill/>
          <a:ln>
            <a:noFill/>
          </a:ln>
        </p:spPr>
        <p:txBody>
          <a:bodyPr spcFirstLastPara="1" wrap="square" lIns="0" tIns="7500" rIns="0" bIns="0" anchor="t" anchorCtr="0">
            <a:spAutoFit/>
          </a:bodyPr>
          <a:lstStyle/>
          <a:p>
            <a:pPr marL="6257" lvl="0" indent="0" algn="l" rtl="0">
              <a:lnSpc>
                <a:spcPct val="100000"/>
              </a:lnSpc>
              <a:spcBef>
                <a:spcPts val="0"/>
              </a:spcBef>
              <a:spcAft>
                <a:spcPts val="0"/>
              </a:spcAft>
              <a:buSzPts val="1400"/>
              <a:buNone/>
            </a:pPr>
            <a:r>
              <a:rPr lang="en-GB" sz="3941">
                <a:solidFill>
                  <a:srgbClr val="1D2041"/>
                </a:solidFill>
              </a:rPr>
              <a:t>JOB SUMMARY</a:t>
            </a:r>
            <a:endParaRPr sz="3941"/>
          </a:p>
        </p:txBody>
      </p:sp>
      <p:sp>
        <p:nvSpPr>
          <p:cNvPr id="71" name="Google Shape;71;p2"/>
          <p:cNvSpPr/>
          <p:nvPr/>
        </p:nvSpPr>
        <p:spPr>
          <a:xfrm>
            <a:off x="6452775" y="802034"/>
            <a:ext cx="3229200" cy="1426233"/>
          </a:xfrm>
          <a:prstGeom prst="rect">
            <a:avLst/>
          </a:prstGeom>
          <a:noFill/>
          <a:ln>
            <a:noFill/>
          </a:ln>
        </p:spPr>
        <p:txBody>
          <a:bodyPr spcFirstLastPara="1" wrap="square" lIns="187650" tIns="225200" rIns="193925" bIns="181400" anchor="ctr" anchorCtr="0">
            <a:spAutoFit/>
          </a:bodyPr>
          <a:lstStyle/>
          <a:p>
            <a:pPr marL="0" marR="0" lvl="0" indent="0" algn="l" rtl="0">
              <a:lnSpc>
                <a:spcPct val="150000"/>
              </a:lnSpc>
              <a:spcBef>
                <a:spcPts val="0"/>
              </a:spcBef>
              <a:spcAft>
                <a:spcPts val="0"/>
              </a:spcAft>
              <a:buClr>
                <a:srgbClr val="000000"/>
              </a:buClr>
              <a:buSzPts val="1100"/>
              <a:buFont typeface="Arial"/>
              <a:buNone/>
            </a:pPr>
            <a:r>
              <a:rPr lang="en-GB" sz="1100" b="1" i="0" u="none" strike="noStrike" cap="none" dirty="0">
                <a:solidFill>
                  <a:schemeClr val="dk1"/>
                </a:solidFill>
                <a:latin typeface="Inter"/>
                <a:ea typeface="Inter"/>
                <a:cs typeface="Inter"/>
                <a:sym typeface="Inter"/>
              </a:rPr>
              <a:t>Deadline: </a:t>
            </a:r>
            <a:r>
              <a:rPr lang="en-GB" sz="1100" b="0" i="0" u="none" strike="noStrike" cap="none" dirty="0">
                <a:solidFill>
                  <a:schemeClr val="dk1"/>
                </a:solidFill>
                <a:latin typeface="Inter"/>
                <a:ea typeface="Inter"/>
                <a:cs typeface="Inter"/>
                <a:sym typeface="Inter"/>
              </a:rPr>
              <a:t>10th November 2</a:t>
            </a:r>
            <a:r>
              <a:rPr lang="en-GB" sz="1100" b="0" i="0" u="none" strike="noStrike" cap="none" dirty="0">
                <a:solidFill>
                  <a:srgbClr val="000000"/>
                </a:solidFill>
                <a:latin typeface="Inter"/>
                <a:ea typeface="Inter"/>
                <a:cs typeface="Inter"/>
                <a:sym typeface="Inter"/>
              </a:rPr>
              <a:t>023 (10am)</a:t>
            </a:r>
            <a:endParaRPr sz="1100" b="0" i="0" u="none" strike="noStrike" cap="none" dirty="0">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100"/>
              <a:buFont typeface="Arial"/>
              <a:buNone/>
            </a:pPr>
            <a:r>
              <a:rPr lang="en-GB" sz="1100" b="1" i="0" u="none" strike="noStrike" cap="none" dirty="0">
                <a:solidFill>
                  <a:schemeClr val="dk1"/>
                </a:solidFill>
                <a:latin typeface="Inter"/>
                <a:ea typeface="Inter"/>
                <a:cs typeface="Inter"/>
                <a:sym typeface="Inter"/>
              </a:rPr>
              <a:t>Application Form: </a:t>
            </a:r>
            <a:r>
              <a:rPr lang="en-GB" sz="1100" b="1" i="0" u="none" strike="noStrike" cap="none" dirty="0">
                <a:solidFill>
                  <a:schemeClr val="dk1"/>
                </a:solidFill>
                <a:latin typeface="Inter"/>
                <a:ea typeface="Inter"/>
                <a:cs typeface="Inter"/>
                <a:sym typeface="Inter"/>
                <a:hlinkClick r:id="rId5"/>
              </a:rPr>
              <a:t>https://89d77627055430.uk.deputy.com/jobs#/</a:t>
            </a:r>
            <a:endParaRPr lang="en-GB" sz="1100" b="1" i="0" u="none" strike="noStrike" cap="none" dirty="0">
              <a:solidFill>
                <a:schemeClr val="dk1"/>
              </a:solidFill>
              <a:latin typeface="Inter"/>
              <a:ea typeface="Inter"/>
              <a:cs typeface="Inter"/>
              <a:sym typeface="Inter"/>
            </a:endParaRPr>
          </a:p>
        </p:txBody>
      </p:sp>
      <p:pic>
        <p:nvPicPr>
          <p:cNvPr id="72" name="Google Shape;72;p2"/>
          <p:cNvPicPr preferRelativeResize="0"/>
          <p:nvPr/>
        </p:nvPicPr>
        <p:blipFill rotWithShape="1">
          <a:blip r:embed="rId6">
            <a:alphaModFix/>
          </a:blip>
          <a:srcRect/>
          <a:stretch/>
        </p:blipFill>
        <p:spPr>
          <a:xfrm rot="1154776">
            <a:off x="8710928" y="3224859"/>
            <a:ext cx="2447771" cy="2447771"/>
          </a:xfrm>
          <a:prstGeom prst="rect">
            <a:avLst/>
          </a:prstGeom>
          <a:noFill/>
          <a:ln>
            <a:noFill/>
          </a:ln>
        </p:spPr>
      </p:pic>
      <p:graphicFrame>
        <p:nvGraphicFramePr>
          <p:cNvPr id="73" name="Google Shape;73;p2"/>
          <p:cNvGraphicFramePr/>
          <p:nvPr>
            <p:extLst>
              <p:ext uri="{D42A27DB-BD31-4B8C-83A1-F6EECF244321}">
                <p14:modId xmlns:p14="http://schemas.microsoft.com/office/powerpoint/2010/main" val="3902010003"/>
              </p:ext>
            </p:extLst>
          </p:nvPr>
        </p:nvGraphicFramePr>
        <p:xfrm>
          <a:off x="152392" y="1327759"/>
          <a:ext cx="6219450" cy="4821948"/>
        </p:xfrm>
        <a:graphic>
          <a:graphicData uri="http://schemas.openxmlformats.org/drawingml/2006/table">
            <a:tbl>
              <a:tblPr firstRow="1" bandRow="1">
                <a:noFill/>
                <a:tableStyleId>{5DF33D0C-8453-4B88-B9B3-02E3A4340AC1}</a:tableStyleId>
              </a:tblPr>
              <a:tblGrid>
                <a:gridCol w="1683125">
                  <a:extLst>
                    <a:ext uri="{9D8B030D-6E8A-4147-A177-3AD203B41FA5}">
                      <a16:colId xmlns:a16="http://schemas.microsoft.com/office/drawing/2014/main" val="20000"/>
                    </a:ext>
                  </a:extLst>
                </a:gridCol>
                <a:gridCol w="4536325">
                  <a:extLst>
                    <a:ext uri="{9D8B030D-6E8A-4147-A177-3AD203B41FA5}">
                      <a16:colId xmlns:a16="http://schemas.microsoft.com/office/drawing/2014/main" val="20001"/>
                    </a:ext>
                  </a:extLst>
                </a:gridCol>
              </a:tblGrid>
              <a:tr h="167934">
                <a:tc>
                  <a:txBody>
                    <a:bodyPr/>
                    <a:lstStyle/>
                    <a:p>
                      <a:pPr marL="0" marR="0" lvl="0" indent="0" algn="ctr" rtl="0">
                        <a:lnSpc>
                          <a:spcPct val="100000"/>
                        </a:lnSpc>
                        <a:spcBef>
                          <a:spcPts val="0"/>
                        </a:spcBef>
                        <a:spcAft>
                          <a:spcPts val="0"/>
                        </a:spcAft>
                        <a:buClr>
                          <a:srgbClr val="000000"/>
                        </a:buClr>
                        <a:buSzPts val="1200"/>
                        <a:buFont typeface="Arial"/>
                        <a:buNone/>
                      </a:pPr>
                      <a:r>
                        <a:rPr lang="en-GB" sz="1200" i="0" u="none" strike="noStrike" cap="none">
                          <a:solidFill>
                            <a:srgbClr val="FFFFFF"/>
                          </a:solidFill>
                          <a:latin typeface="Big Shoulders Display Black"/>
                          <a:ea typeface="Big Shoulders Display Black"/>
                          <a:cs typeface="Big Shoulders Display Black"/>
                          <a:sym typeface="Big Shoulders Display Black"/>
                        </a:rPr>
                        <a:t>ROLE</a:t>
                      </a:r>
                      <a:endParaRPr sz="1400" u="none" strike="noStrike" cap="none">
                        <a:latin typeface="Big Shoulders Display Black"/>
                        <a:ea typeface="Big Shoulders Display Black"/>
                        <a:cs typeface="Big Shoulders Display Black"/>
                        <a:sym typeface="Big Shoulders Display Black"/>
                      </a:endParaRPr>
                    </a:p>
                  </a:txBody>
                  <a:tcPr marL="0" marR="0" marT="1875" marB="0" anchor="ctr">
                    <a:lnL w="38100" cap="flat" cmpd="sng">
                      <a:solidFill>
                        <a:srgbClr val="D8D8D8"/>
                      </a:solidFill>
                      <a:prstDash val="solid"/>
                      <a:round/>
                      <a:headEnd type="none" w="sm" len="sm"/>
                      <a:tailEnd type="none" w="sm" len="sm"/>
                    </a:lnL>
                    <a:lnR w="9525" cap="flat" cmpd="sng">
                      <a:solidFill>
                        <a:srgbClr val="FFFFFF"/>
                      </a:solidFill>
                      <a:prstDash val="solid"/>
                      <a:round/>
                      <a:headEnd type="none" w="sm" len="sm"/>
                      <a:tailEnd type="none" w="sm" len="sm"/>
                    </a:lnR>
                    <a:lnT w="38100" cap="flat" cmpd="sng">
                      <a:solidFill>
                        <a:srgbClr val="D8D8D8"/>
                      </a:solidFill>
                      <a:prstDash val="solid"/>
                      <a:round/>
                      <a:headEnd type="none" w="sm" len="sm"/>
                      <a:tailEnd type="none" w="sm" len="sm"/>
                    </a:lnT>
                    <a:lnB w="9525" cap="flat" cmpd="sng">
                      <a:solidFill>
                        <a:srgbClr val="FFFFFF"/>
                      </a:solidFill>
                      <a:prstDash val="solid"/>
                      <a:round/>
                      <a:headEnd type="none" w="sm" len="sm"/>
                      <a:tailEnd type="none" w="sm" len="sm"/>
                    </a:lnB>
                    <a:solidFill>
                      <a:srgbClr val="FAAF1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Head of Development</a:t>
                      </a:r>
                      <a:endParaRPr sz="1400" u="none" strike="noStrike" cap="none"/>
                    </a:p>
                  </a:txBody>
                  <a:tcPr marL="68575" marR="68575" marT="0" marB="0" anchor="ctr">
                    <a:lnL w="9525" cap="flat" cmpd="sng">
                      <a:solidFill>
                        <a:srgbClr val="FFFFFF"/>
                      </a:solidFill>
                      <a:prstDash val="solid"/>
                      <a:round/>
                      <a:headEnd type="none" w="sm" len="sm"/>
                      <a:tailEnd type="none" w="sm" len="sm"/>
                    </a:lnL>
                    <a:lnR w="38100" cap="flat" cmpd="sng">
                      <a:solidFill>
                        <a:srgbClr val="D8D8D8"/>
                      </a:solidFill>
                      <a:prstDash val="solid"/>
                      <a:round/>
                      <a:headEnd type="none" w="sm" len="sm"/>
                      <a:tailEnd type="none" w="sm" len="sm"/>
                    </a:lnR>
                    <a:lnT w="38100" cap="flat" cmpd="sng">
                      <a:solidFill>
                        <a:srgbClr val="D8D8D8"/>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64450">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FFFFFF"/>
                          </a:solidFill>
                          <a:latin typeface="Big Shoulders Display Black"/>
                          <a:ea typeface="Big Shoulders Display Black"/>
                          <a:cs typeface="Big Shoulders Display Black"/>
                          <a:sym typeface="Big Shoulders Display Black"/>
                        </a:rPr>
                        <a:t>REPORTING TO</a:t>
                      </a:r>
                      <a:endParaRPr sz="1200" i="0" u="none" strike="noStrike" cap="none">
                        <a:solidFill>
                          <a:srgbClr val="FFFFFF"/>
                        </a:solidFill>
                        <a:latin typeface="Big Shoulders Display Black"/>
                        <a:ea typeface="Big Shoulders Display Black"/>
                        <a:cs typeface="Big Shoulders Display Black"/>
                        <a:sym typeface="Big Shoulders Display Black"/>
                      </a:endParaRPr>
                    </a:p>
                  </a:txBody>
                  <a:tcPr marL="0" marR="0" marT="1875" marB="0" anchor="ctr">
                    <a:lnL w="38100" cap="flat" cmpd="sng">
                      <a:solidFill>
                        <a:srgbClr val="D8D8D8"/>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AF15"/>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solidFill>
                            <a:schemeClr val="dk1"/>
                          </a:solidFill>
                          <a:latin typeface="Inter"/>
                          <a:ea typeface="Inter"/>
                          <a:cs typeface="Inter"/>
                          <a:sym typeface="Inter"/>
                        </a:rPr>
                        <a:t>Chief Executive Officer (CEO)</a:t>
                      </a:r>
                      <a:endParaRPr sz="1100" u="none" strike="noStrike" cap="none">
                        <a:latin typeface="Inter"/>
                        <a:ea typeface="Inter"/>
                        <a:cs typeface="Inter"/>
                        <a:sym typeface="Inter"/>
                      </a:endParaRPr>
                    </a:p>
                  </a:txBody>
                  <a:tcPr marL="68575" marR="68575" marT="0" marB="0" anchor="ctr">
                    <a:lnL w="9525" cap="flat" cmpd="sng">
                      <a:solidFill>
                        <a:srgbClr val="FFFFFF"/>
                      </a:solidFill>
                      <a:prstDash val="solid"/>
                      <a:round/>
                      <a:headEnd type="none" w="sm" len="sm"/>
                      <a:tailEnd type="none" w="sm" len="sm"/>
                    </a:lnL>
                    <a:lnR w="38100" cap="flat" cmpd="sng">
                      <a:solidFill>
                        <a:srgbClr val="D8D8D8"/>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94175">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FFFFFF"/>
                          </a:solidFill>
                          <a:latin typeface="Big Shoulders Display Black"/>
                          <a:ea typeface="Big Shoulders Display Black"/>
                          <a:cs typeface="Big Shoulders Display Black"/>
                          <a:sym typeface="Big Shoulders Display Black"/>
                        </a:rPr>
                        <a:t>RESPONSIBLE FOR</a:t>
                      </a:r>
                      <a:endParaRPr sz="1200" u="none" strike="noStrike" cap="none">
                        <a:solidFill>
                          <a:srgbClr val="FFFFFF"/>
                        </a:solidFill>
                        <a:latin typeface="Big Shoulders Display Black"/>
                        <a:ea typeface="Big Shoulders Display Black"/>
                        <a:cs typeface="Big Shoulders Display Black"/>
                        <a:sym typeface="Big Shoulders Display Black"/>
                      </a:endParaRPr>
                    </a:p>
                  </a:txBody>
                  <a:tcPr marL="0" marR="0" marT="1875" marB="0" anchor="ctr">
                    <a:lnL w="38100" cap="flat" cmpd="sng">
                      <a:solidFill>
                        <a:srgbClr val="D8D8D8"/>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AF15"/>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u="none" strike="noStrike" cap="none">
                          <a:solidFill>
                            <a:schemeClr val="dk1"/>
                          </a:solidFill>
                          <a:latin typeface="Inter"/>
                          <a:ea typeface="Inter"/>
                          <a:cs typeface="Inter"/>
                          <a:sym typeface="Inter"/>
                        </a:rPr>
                        <a:t>Development, Income Generation Team and Marketing</a:t>
                      </a:r>
                      <a:endParaRPr sz="1100" u="none" strike="noStrike" cap="none">
                        <a:latin typeface="Inter"/>
                        <a:ea typeface="Inter"/>
                        <a:cs typeface="Inter"/>
                        <a:sym typeface="Inter"/>
                      </a:endParaRPr>
                    </a:p>
                  </a:txBody>
                  <a:tcPr marL="68575" marR="68575" marT="0" marB="0" anchor="ctr">
                    <a:lnL w="9525" cap="flat" cmpd="sng">
                      <a:solidFill>
                        <a:srgbClr val="FFFFFF"/>
                      </a:solidFill>
                      <a:prstDash val="solid"/>
                      <a:round/>
                      <a:headEnd type="none" w="sm" len="sm"/>
                      <a:tailEnd type="none" w="sm" len="sm"/>
                    </a:lnL>
                    <a:lnR w="38100" cap="flat" cmpd="sng">
                      <a:solidFill>
                        <a:srgbClr val="D8D8D8"/>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33775">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FFFFFF"/>
                          </a:solidFill>
                          <a:latin typeface="Big Shoulders Display Black"/>
                          <a:ea typeface="Big Shoulders Display Black"/>
                          <a:cs typeface="Big Shoulders Display Black"/>
                          <a:sym typeface="Big Shoulders Display Black"/>
                        </a:rPr>
                        <a:t>SALARY</a:t>
                      </a:r>
                      <a:endParaRPr sz="1200" u="none" strike="noStrike" cap="none">
                        <a:solidFill>
                          <a:srgbClr val="FFFFFF"/>
                        </a:solidFill>
                        <a:latin typeface="Big Shoulders Display Black"/>
                        <a:ea typeface="Big Shoulders Display Black"/>
                        <a:cs typeface="Big Shoulders Display Black"/>
                        <a:sym typeface="Big Shoulders Display Black"/>
                      </a:endParaRPr>
                    </a:p>
                  </a:txBody>
                  <a:tcPr marL="0" marR="0" marT="1875" marB="0" anchor="ctr">
                    <a:lnL w="38100" cap="flat" cmpd="sng">
                      <a:solidFill>
                        <a:srgbClr val="D8D8D8"/>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AF1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latin typeface="Inter"/>
                          <a:ea typeface="Inter"/>
                          <a:cs typeface="Inter"/>
                          <a:sym typeface="Inter"/>
                        </a:rPr>
                        <a:t>£28,018 - £34,050</a:t>
                      </a:r>
                      <a:endParaRPr sz="1100" u="none" strike="noStrike" cap="none" dirty="0">
                        <a:latin typeface="Inter"/>
                        <a:ea typeface="Inter"/>
                        <a:cs typeface="Inter"/>
                        <a:sym typeface="Inter"/>
                      </a:endParaRPr>
                    </a:p>
                  </a:txBody>
                  <a:tcPr marL="68575" marR="68575" marT="0" marB="0" anchor="ctr">
                    <a:lnL w="9525" cap="flat" cmpd="sng">
                      <a:solidFill>
                        <a:srgbClr val="FFFFFF"/>
                      </a:solidFill>
                      <a:prstDash val="solid"/>
                      <a:round/>
                      <a:headEnd type="none" w="sm" len="sm"/>
                      <a:tailEnd type="none" w="sm" len="sm"/>
                    </a:lnL>
                    <a:lnR w="38100" cap="flat" cmpd="sng">
                      <a:solidFill>
                        <a:srgbClr val="D8D8D8"/>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74350">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FFFFFF"/>
                          </a:solidFill>
                          <a:latin typeface="Big Shoulders Display Black"/>
                          <a:ea typeface="Big Shoulders Display Black"/>
                          <a:cs typeface="Big Shoulders Display Black"/>
                          <a:sym typeface="Big Shoulders Display Black"/>
                        </a:rPr>
                        <a:t>HOURS</a:t>
                      </a:r>
                      <a:endParaRPr sz="1200" u="none" strike="noStrike" cap="none">
                        <a:solidFill>
                          <a:srgbClr val="FFFFFF"/>
                        </a:solidFill>
                        <a:latin typeface="Big Shoulders Display Black"/>
                        <a:ea typeface="Big Shoulders Display Black"/>
                        <a:cs typeface="Big Shoulders Display Black"/>
                        <a:sym typeface="Big Shoulders Display Black"/>
                      </a:endParaRPr>
                    </a:p>
                  </a:txBody>
                  <a:tcPr marL="0" marR="0" marT="1875" marB="0" anchor="ctr">
                    <a:lnL w="38100" cap="flat" cmpd="sng">
                      <a:solidFill>
                        <a:srgbClr val="D8D8D8"/>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AF1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Inter"/>
                          <a:ea typeface="Inter"/>
                          <a:cs typeface="Inter"/>
                          <a:sym typeface="Inter"/>
                        </a:rPr>
                        <a:t>40 hours per week</a:t>
                      </a:r>
                      <a:endParaRPr sz="1100" u="none" strike="noStrike" cap="none">
                        <a:latin typeface="Inter"/>
                        <a:ea typeface="Inter"/>
                        <a:cs typeface="Inter"/>
                        <a:sym typeface="Inter"/>
                      </a:endParaRPr>
                    </a:p>
                  </a:txBody>
                  <a:tcPr marL="68575" marR="68575" marT="0" marB="0" anchor="ctr">
                    <a:lnL w="9525" cap="flat" cmpd="sng">
                      <a:solidFill>
                        <a:srgbClr val="FFFFFF"/>
                      </a:solidFill>
                      <a:prstDash val="solid"/>
                      <a:round/>
                      <a:headEnd type="none" w="sm" len="sm"/>
                      <a:tailEnd type="none" w="sm" len="sm"/>
                    </a:lnL>
                    <a:lnR w="38100" cap="flat" cmpd="sng">
                      <a:solidFill>
                        <a:srgbClr val="D8D8D8"/>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33800">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FFFFFF"/>
                          </a:solidFill>
                          <a:latin typeface="Big Shoulders Display Black"/>
                          <a:ea typeface="Big Shoulders Display Black"/>
                          <a:cs typeface="Big Shoulders Display Black"/>
                          <a:sym typeface="Big Shoulders Display Black"/>
                        </a:rPr>
                        <a:t>DURATION OF CONTRACT</a:t>
                      </a:r>
                      <a:endParaRPr sz="1200" u="none" strike="noStrike" cap="none">
                        <a:solidFill>
                          <a:srgbClr val="FFFFFF"/>
                        </a:solidFill>
                        <a:latin typeface="Big Shoulders Display Black"/>
                        <a:ea typeface="Big Shoulders Display Black"/>
                        <a:cs typeface="Big Shoulders Display Black"/>
                        <a:sym typeface="Big Shoulders Display Black"/>
                      </a:endParaRPr>
                    </a:p>
                  </a:txBody>
                  <a:tcPr marL="0" marR="0" marT="1875" marB="0" anchor="ctr">
                    <a:lnL w="38100" cap="flat" cmpd="sng">
                      <a:solidFill>
                        <a:srgbClr val="D8D8D8"/>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AF1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latin typeface="Inter"/>
                          <a:ea typeface="Inter"/>
                          <a:cs typeface="Inter"/>
                          <a:sym typeface="Inter"/>
                        </a:rPr>
                        <a:t>31st March 2026</a:t>
                      </a:r>
                      <a:endParaRPr sz="1100" u="none" strike="noStrike" cap="none" dirty="0">
                        <a:latin typeface="Inter"/>
                        <a:ea typeface="Inter"/>
                        <a:cs typeface="Inter"/>
                        <a:sym typeface="Inter"/>
                      </a:endParaRPr>
                    </a:p>
                  </a:txBody>
                  <a:tcPr marL="68575" marR="68575" marT="0" marB="0" anchor="ctr">
                    <a:lnL w="9525" cap="flat" cmpd="sng">
                      <a:solidFill>
                        <a:srgbClr val="FFFFFF"/>
                      </a:solidFill>
                      <a:prstDash val="solid"/>
                      <a:round/>
                      <a:headEnd type="none" w="sm" len="sm"/>
                      <a:tailEnd type="none" w="sm" len="sm"/>
                    </a:lnL>
                    <a:lnR w="38100" cap="flat" cmpd="sng">
                      <a:solidFill>
                        <a:srgbClr val="D8D8D8"/>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13950">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FFFFFF"/>
                          </a:solidFill>
                          <a:latin typeface="Big Shoulders Display Black"/>
                          <a:ea typeface="Big Shoulders Display Black"/>
                          <a:cs typeface="Big Shoulders Display Black"/>
                          <a:sym typeface="Big Shoulders Display Black"/>
                        </a:rPr>
                        <a:t>TIMESCALE</a:t>
                      </a:r>
                      <a:endParaRPr sz="1200" u="none" strike="noStrike" cap="none">
                        <a:solidFill>
                          <a:srgbClr val="FFFFFF"/>
                        </a:solidFill>
                        <a:latin typeface="Big Shoulders Display Black"/>
                        <a:ea typeface="Big Shoulders Display Black"/>
                        <a:cs typeface="Big Shoulders Display Black"/>
                        <a:sym typeface="Big Shoulders Display Black"/>
                      </a:endParaRPr>
                    </a:p>
                  </a:txBody>
                  <a:tcPr marL="0" marR="0" marT="1875" marB="0" anchor="ctr">
                    <a:lnL w="38100" cap="flat" cmpd="sng">
                      <a:solidFill>
                        <a:srgbClr val="D8D8D8"/>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AF1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Inter"/>
                          <a:ea typeface="Inter"/>
                          <a:cs typeface="Inter"/>
                          <a:sym typeface="Inter"/>
                        </a:rPr>
                        <a:t>Immediate start</a:t>
                      </a:r>
                      <a:endParaRPr sz="1100" u="none" strike="noStrike" cap="none">
                        <a:latin typeface="Inter"/>
                        <a:ea typeface="Inter"/>
                        <a:cs typeface="Inter"/>
                        <a:sym typeface="Inter"/>
                      </a:endParaRPr>
                    </a:p>
                  </a:txBody>
                  <a:tcPr marL="68575" marR="68575" marT="0" marB="0" anchor="ctr">
                    <a:lnL w="9525" cap="flat" cmpd="sng">
                      <a:solidFill>
                        <a:srgbClr val="FFFFFF"/>
                      </a:solidFill>
                      <a:prstDash val="solid"/>
                      <a:round/>
                      <a:headEnd type="none" w="sm" len="sm"/>
                      <a:tailEnd type="none" w="sm" len="sm"/>
                    </a:lnL>
                    <a:lnR w="38100" cap="flat" cmpd="sng">
                      <a:solidFill>
                        <a:srgbClr val="D8D8D8"/>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23875">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FFFFFF"/>
                          </a:solidFill>
                          <a:latin typeface="Big Shoulders Display Black"/>
                          <a:ea typeface="Big Shoulders Display Black"/>
                          <a:cs typeface="Big Shoulders Display Black"/>
                          <a:sym typeface="Big Shoulders Display Black"/>
                        </a:rPr>
                        <a:t>BASED</a:t>
                      </a:r>
                      <a:endParaRPr sz="1200" u="none" strike="noStrike" cap="none">
                        <a:solidFill>
                          <a:srgbClr val="FFFFFF"/>
                        </a:solidFill>
                        <a:latin typeface="Big Shoulders Display Black"/>
                        <a:ea typeface="Big Shoulders Display Black"/>
                        <a:cs typeface="Big Shoulders Display Black"/>
                        <a:sym typeface="Big Shoulders Display Black"/>
                      </a:endParaRPr>
                    </a:p>
                  </a:txBody>
                  <a:tcPr marL="0" marR="0" marT="1875" marB="0" anchor="ctr">
                    <a:lnL w="38100" cap="flat" cmpd="sng">
                      <a:solidFill>
                        <a:srgbClr val="D8D8D8"/>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AF1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latin typeface="Inter"/>
                          <a:ea typeface="Inter"/>
                          <a:cs typeface="Inter"/>
                          <a:sym typeface="Inter"/>
                        </a:rPr>
                        <a:t>Powered by CAN HQ – West Bromwich</a:t>
                      </a:r>
                      <a:endParaRPr sz="1100" u="none" strike="noStrike" cap="none" dirty="0">
                        <a:latin typeface="Inter"/>
                        <a:ea typeface="Inter"/>
                        <a:cs typeface="Inter"/>
                        <a:sym typeface="Inter"/>
                      </a:endParaRPr>
                    </a:p>
                  </a:txBody>
                  <a:tcPr marL="68575" marR="68575" marT="0" marB="0" anchor="ctr">
                    <a:lnL w="9525" cap="flat" cmpd="sng">
                      <a:solidFill>
                        <a:srgbClr val="FFFFFF"/>
                      </a:solidFill>
                      <a:prstDash val="solid"/>
                      <a:round/>
                      <a:headEnd type="none" w="sm" len="sm"/>
                      <a:tailEnd type="none" w="sm" len="sm"/>
                    </a:lnL>
                    <a:lnR w="38100" cap="flat" cmpd="sng">
                      <a:solidFill>
                        <a:srgbClr val="D8D8D8"/>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64350">
                <a:tc>
                  <a:txBody>
                    <a:bodyPr/>
                    <a:lstStyle/>
                    <a:p>
                      <a:pPr marL="0" marR="0" lvl="0" indent="0" algn="ctr" rtl="0">
                        <a:lnSpc>
                          <a:spcPct val="115000"/>
                        </a:lnSpc>
                        <a:spcBef>
                          <a:spcPts val="0"/>
                        </a:spcBef>
                        <a:spcAft>
                          <a:spcPts val="0"/>
                        </a:spcAft>
                        <a:buClr>
                          <a:srgbClr val="000000"/>
                        </a:buClr>
                        <a:buSzPts val="1200"/>
                        <a:buFont typeface="Arial"/>
                        <a:buNone/>
                      </a:pPr>
                      <a:r>
                        <a:rPr lang="en-GB" sz="1200" u="none" strike="noStrike" cap="none">
                          <a:solidFill>
                            <a:srgbClr val="FFFFFF"/>
                          </a:solidFill>
                          <a:latin typeface="Big Shoulders Display ExtraBold"/>
                          <a:ea typeface="Big Shoulders Display ExtraBold"/>
                          <a:cs typeface="Big Shoulders Display ExtraBold"/>
                          <a:sym typeface="Big Shoulders Display ExtraBold"/>
                        </a:rPr>
                        <a:t>ROLES AVAILABLE</a:t>
                      </a:r>
                      <a:endParaRPr sz="1200" u="none" strike="noStrike" cap="none">
                        <a:solidFill>
                          <a:srgbClr val="FFFFFF"/>
                        </a:solidFill>
                        <a:latin typeface="Big Shoulders Display ExtraBold"/>
                        <a:ea typeface="Big Shoulders Display ExtraBold"/>
                        <a:cs typeface="Big Shoulders Display ExtraBold"/>
                        <a:sym typeface="Big Shoulders Display ExtraBold"/>
                      </a:endParaRPr>
                    </a:p>
                  </a:txBody>
                  <a:tcPr marL="0" marR="0" marT="1875" marB="0" anchor="ctr">
                    <a:lnL w="38100" cap="flat" cmpd="sng">
                      <a:solidFill>
                        <a:srgbClr val="D8D8D8"/>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AF15"/>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100" u="none" strike="noStrike" cap="none">
                          <a:latin typeface="Inter"/>
                          <a:ea typeface="Inter"/>
                          <a:cs typeface="Inter"/>
                          <a:sym typeface="Inter"/>
                        </a:rPr>
                        <a:t>1</a:t>
                      </a:r>
                      <a:endParaRPr sz="1100" u="none" strike="noStrike" cap="none">
                        <a:latin typeface="Inter"/>
                        <a:ea typeface="Inter"/>
                        <a:cs typeface="Inter"/>
                        <a:sym typeface="Inter"/>
                      </a:endParaRPr>
                    </a:p>
                  </a:txBody>
                  <a:tcPr marL="68575" marR="68575" marT="0" marB="0" anchor="ctr">
                    <a:lnL w="9525" cap="flat" cmpd="sng">
                      <a:solidFill>
                        <a:srgbClr val="FFFFFF"/>
                      </a:solidFill>
                      <a:prstDash val="solid"/>
                      <a:round/>
                      <a:headEnd type="none" w="sm" len="sm"/>
                      <a:tailEnd type="none" w="sm" len="sm"/>
                    </a:lnL>
                    <a:lnR w="38100" cap="flat" cmpd="sng">
                      <a:solidFill>
                        <a:srgbClr val="D8D8D8"/>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1191250">
                <a:tc>
                  <a:txBody>
                    <a:bodyPr/>
                    <a:lstStyle/>
                    <a:p>
                      <a:pPr marL="0" marR="0" lvl="0" indent="0" algn="ctr" rtl="0">
                        <a:lnSpc>
                          <a:spcPct val="115000"/>
                        </a:lnSpc>
                        <a:spcBef>
                          <a:spcPts val="0"/>
                        </a:spcBef>
                        <a:spcAft>
                          <a:spcPts val="0"/>
                        </a:spcAft>
                        <a:buClr>
                          <a:srgbClr val="000000"/>
                        </a:buClr>
                        <a:buSzPts val="1200"/>
                        <a:buFont typeface="Arial"/>
                        <a:buNone/>
                      </a:pPr>
                      <a:r>
                        <a:rPr lang="en-GB" sz="1200" i="0" u="none" strike="noStrike" cap="none">
                          <a:solidFill>
                            <a:srgbClr val="FFFFFF"/>
                          </a:solidFill>
                          <a:latin typeface="Big Shoulders Display ExtraBold"/>
                          <a:ea typeface="Big Shoulders Display ExtraBold"/>
                          <a:cs typeface="Big Shoulders Display ExtraBold"/>
                          <a:sym typeface="Big Shoulders Display ExtraBold"/>
                        </a:rPr>
                        <a:t>SUMMARY</a:t>
                      </a:r>
                      <a:endParaRPr sz="1200" u="none" strike="noStrike" cap="none">
                        <a:latin typeface="Big Shoulders Display ExtraBold"/>
                        <a:ea typeface="Big Shoulders Display ExtraBold"/>
                        <a:cs typeface="Big Shoulders Display ExtraBold"/>
                        <a:sym typeface="Big Shoulders Display ExtraBold"/>
                      </a:endParaRPr>
                    </a:p>
                  </a:txBody>
                  <a:tcPr marL="0" marR="0" marT="1875" marB="0" anchor="ctr">
                    <a:lnL w="38100" cap="flat" cmpd="sng">
                      <a:solidFill>
                        <a:srgbClr val="D8D8D8"/>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38100" cap="flat" cmpd="sng">
                      <a:solidFill>
                        <a:srgbClr val="D8D8D8"/>
                      </a:solidFill>
                      <a:prstDash val="solid"/>
                      <a:round/>
                      <a:headEnd type="none" w="sm" len="sm"/>
                      <a:tailEnd type="none" w="sm" len="sm"/>
                    </a:lnB>
                    <a:solidFill>
                      <a:srgbClr val="FAAF15"/>
                    </a:solidFill>
                  </a:tcPr>
                </a:tc>
                <a:tc>
                  <a:txBody>
                    <a:bodyPr/>
                    <a:lstStyle/>
                    <a:p>
                      <a:pPr marL="0" marR="210820" lvl="0" indent="0" algn="l" rtl="0">
                        <a:lnSpc>
                          <a:spcPct val="100000"/>
                        </a:lnSpc>
                        <a:spcBef>
                          <a:spcPts val="0"/>
                        </a:spcBef>
                        <a:spcAft>
                          <a:spcPts val="0"/>
                        </a:spcAft>
                        <a:buClr>
                          <a:schemeClr val="dk1"/>
                        </a:buClr>
                        <a:buSzPts val="1100"/>
                        <a:buFont typeface="Arial"/>
                        <a:buNone/>
                      </a:pPr>
                      <a:r>
                        <a:rPr lang="en-GB" sz="1100" u="none" strike="noStrike" cap="none" dirty="0">
                          <a:solidFill>
                            <a:srgbClr val="1D2041"/>
                          </a:solidFill>
                          <a:latin typeface="Inter"/>
                          <a:ea typeface="Inter"/>
                          <a:cs typeface="Inter"/>
                          <a:sym typeface="Inter"/>
                        </a:rPr>
                        <a:t>Powered by CAN are looking for dynamic Head of Development with Business, Income Generation &amp; Marketing, with at least </a:t>
                      </a:r>
                      <a:r>
                        <a:rPr lang="en-GB" sz="1100" b="1" u="none" strike="noStrike" cap="none" dirty="0">
                          <a:solidFill>
                            <a:srgbClr val="1D2041"/>
                          </a:solidFill>
                          <a:latin typeface="Inter"/>
                          <a:ea typeface="Inter"/>
                          <a:cs typeface="Inter"/>
                          <a:sym typeface="Inter"/>
                        </a:rPr>
                        <a:t>3-5 years </a:t>
                      </a:r>
                      <a:r>
                        <a:rPr lang="en-GB" sz="1100" u="none" strike="noStrike" cap="none" dirty="0">
                          <a:solidFill>
                            <a:srgbClr val="1D2041"/>
                          </a:solidFill>
                          <a:latin typeface="Inter"/>
                          <a:ea typeface="Inter"/>
                          <a:cs typeface="Inter"/>
                          <a:sym typeface="Inter"/>
                        </a:rPr>
                        <a:t>experience. The role will lead external communication strategies and public affairs alongside leading income and resource generation through development strategies, bidding and relationship building. This role will require intellectual engagement with the content of our work and exceptional relationship building skills, alongside imagination and innovation in approaches to driving transformational change for children, young people and young adults (under 35’s) throughout the Black Country and surrounding areas.</a:t>
                      </a:r>
                      <a:endParaRPr sz="1200" u="none" strike="noStrike" cap="none" dirty="0">
                        <a:solidFill>
                          <a:srgbClr val="333333"/>
                        </a:solidFill>
                        <a:highlight>
                          <a:srgbClr val="FFFFFF"/>
                        </a:highlight>
                      </a:endParaRPr>
                    </a:p>
                    <a:p>
                      <a:pPr marL="0" marR="0" lvl="0" indent="0" algn="l" rtl="0">
                        <a:lnSpc>
                          <a:spcPct val="115000"/>
                        </a:lnSpc>
                        <a:spcBef>
                          <a:spcPts val="0"/>
                        </a:spcBef>
                        <a:spcAft>
                          <a:spcPts val="0"/>
                        </a:spcAft>
                        <a:buClr>
                          <a:schemeClr val="dk1"/>
                        </a:buClr>
                        <a:buSzPts val="1100"/>
                        <a:buFont typeface="Arial"/>
                        <a:buNone/>
                      </a:pPr>
                      <a:endParaRPr sz="1200" u="none" strike="noStrike" cap="none" dirty="0">
                        <a:latin typeface="Inter"/>
                        <a:ea typeface="Inter"/>
                        <a:cs typeface="Inter"/>
                        <a:sym typeface="Inter"/>
                      </a:endParaRPr>
                    </a:p>
                  </a:txBody>
                  <a:tcPr marL="68575" marR="68575" marT="0" marB="0" anchor="ctr">
                    <a:lnL w="9525" cap="flat" cmpd="sng">
                      <a:solidFill>
                        <a:srgbClr val="FFFFFF"/>
                      </a:solidFill>
                      <a:prstDash val="solid"/>
                      <a:round/>
                      <a:headEnd type="none" w="sm" len="sm"/>
                      <a:tailEnd type="none" w="sm" len="sm"/>
                    </a:lnL>
                    <a:lnR w="38100" cap="flat" cmpd="sng">
                      <a:solidFill>
                        <a:srgbClr val="D8D8D8"/>
                      </a:solidFill>
                      <a:prstDash val="solid"/>
                      <a:round/>
                      <a:headEnd type="none" w="sm" len="sm"/>
                      <a:tailEnd type="none" w="sm" len="sm"/>
                    </a:lnR>
                    <a:lnT w="9525" cap="flat" cmpd="sng">
                      <a:solidFill>
                        <a:srgbClr val="000000"/>
                      </a:solidFill>
                      <a:prstDash val="solid"/>
                      <a:round/>
                      <a:headEnd type="none" w="sm" len="sm"/>
                      <a:tailEnd type="none" w="sm" len="sm"/>
                    </a:lnT>
                    <a:lnB w="38100" cap="flat" cmpd="sng">
                      <a:solidFill>
                        <a:srgbClr val="D8D8D8"/>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p:nvPr/>
        </p:nvSpPr>
        <p:spPr>
          <a:xfrm rot="-980356">
            <a:off x="253171" y="1966950"/>
            <a:ext cx="3382646" cy="938639"/>
          </a:xfrm>
          <a:prstGeom prst="roundRect">
            <a:avLst>
              <a:gd name="adj" fmla="val 16667"/>
            </a:avLst>
          </a:prstGeom>
          <a:solidFill>
            <a:srgbClr val="1D1F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3"/>
          <p:cNvSpPr/>
          <p:nvPr/>
        </p:nvSpPr>
        <p:spPr>
          <a:xfrm rot="796368">
            <a:off x="1553732" y="2194206"/>
            <a:ext cx="3382646" cy="938639"/>
          </a:xfrm>
          <a:prstGeom prst="roundRect">
            <a:avLst>
              <a:gd name="adj" fmla="val 16667"/>
            </a:avLst>
          </a:prstGeom>
          <a:solidFill>
            <a:srgbClr val="1D1F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0" name="Google Shape;80;p3"/>
          <p:cNvPicPr preferRelativeResize="0"/>
          <p:nvPr/>
        </p:nvPicPr>
        <p:blipFill rotWithShape="1">
          <a:blip r:embed="rId3">
            <a:alphaModFix/>
          </a:blip>
          <a:srcRect/>
          <a:stretch/>
        </p:blipFill>
        <p:spPr>
          <a:xfrm rot="855939">
            <a:off x="5288765" y="-1153805"/>
            <a:ext cx="4716716" cy="4716716"/>
          </a:xfrm>
          <a:prstGeom prst="rect">
            <a:avLst/>
          </a:prstGeom>
          <a:noFill/>
          <a:ln>
            <a:noFill/>
          </a:ln>
        </p:spPr>
      </p:pic>
      <p:pic>
        <p:nvPicPr>
          <p:cNvPr id="81" name="Google Shape;81;p3"/>
          <p:cNvPicPr preferRelativeResize="0"/>
          <p:nvPr/>
        </p:nvPicPr>
        <p:blipFill rotWithShape="1">
          <a:blip r:embed="rId4">
            <a:alphaModFix/>
          </a:blip>
          <a:srcRect/>
          <a:stretch/>
        </p:blipFill>
        <p:spPr>
          <a:xfrm>
            <a:off x="7693889" y="626646"/>
            <a:ext cx="4768397" cy="4768397"/>
          </a:xfrm>
          <a:prstGeom prst="rect">
            <a:avLst/>
          </a:prstGeom>
          <a:noFill/>
          <a:ln>
            <a:noFill/>
          </a:ln>
        </p:spPr>
      </p:pic>
      <p:pic>
        <p:nvPicPr>
          <p:cNvPr id="82" name="Google Shape;82;p3"/>
          <p:cNvPicPr preferRelativeResize="0"/>
          <p:nvPr/>
        </p:nvPicPr>
        <p:blipFill rotWithShape="1">
          <a:blip r:embed="rId5">
            <a:alphaModFix/>
          </a:blip>
          <a:srcRect/>
          <a:stretch/>
        </p:blipFill>
        <p:spPr>
          <a:xfrm rot="-4054338">
            <a:off x="4879709" y="3722060"/>
            <a:ext cx="3360264" cy="3345964"/>
          </a:xfrm>
          <a:prstGeom prst="rect">
            <a:avLst/>
          </a:prstGeom>
          <a:noFill/>
          <a:ln>
            <a:noFill/>
          </a:ln>
        </p:spPr>
      </p:pic>
      <p:sp>
        <p:nvSpPr>
          <p:cNvPr id="83" name="Google Shape;83;p3"/>
          <p:cNvSpPr txBox="1"/>
          <p:nvPr/>
        </p:nvSpPr>
        <p:spPr>
          <a:xfrm rot="720000">
            <a:off x="708898" y="5726031"/>
            <a:ext cx="76157" cy="64120"/>
          </a:xfrm>
          <a:prstGeom prst="rect">
            <a:avLst/>
          </a:prstGeom>
          <a:noFill/>
          <a:ln>
            <a:noFill/>
          </a:ln>
        </p:spPr>
        <p:txBody>
          <a:bodyPr spcFirstLastPara="1" wrap="square" lIns="0" tIns="0" rIns="0" bIns="0" anchor="t" anchorCtr="0">
            <a:spAutoFit/>
          </a:bodyPr>
          <a:lstStyle/>
          <a:p>
            <a:pPr marL="0" marR="0" lvl="0" indent="0" algn="l" rtl="0">
              <a:lnSpc>
                <a:spcPct val="102141"/>
              </a:lnSpc>
              <a:spcBef>
                <a:spcPts val="0"/>
              </a:spcBef>
              <a:spcAft>
                <a:spcPts val="0"/>
              </a:spcAft>
              <a:buClr>
                <a:srgbClr val="000000"/>
              </a:buClr>
              <a:buSzPts val="467"/>
              <a:buFont typeface="Arial"/>
              <a:buNone/>
            </a:pPr>
            <a:r>
              <a:rPr lang="en-GB" sz="467" b="1" i="0" u="none" strike="noStrike" cap="none">
                <a:solidFill>
                  <a:srgbClr val="FFFFFF"/>
                </a:solidFill>
                <a:latin typeface="Big Shoulders Display SemiBold"/>
                <a:ea typeface="Big Shoulders Display SemiBold"/>
                <a:cs typeface="Big Shoulders Display SemiBold"/>
                <a:sym typeface="Big Shoulders Display SemiBold"/>
              </a:rPr>
              <a:t>by</a:t>
            </a:r>
            <a:endParaRPr sz="467" b="0" i="0" u="none" strike="noStrike" cap="none">
              <a:solidFill>
                <a:srgbClr val="000000"/>
              </a:solidFill>
              <a:latin typeface="Big Shoulders Display SemiBold"/>
              <a:ea typeface="Big Shoulders Display SemiBold"/>
              <a:cs typeface="Big Shoulders Display SemiBold"/>
              <a:sym typeface="Big Shoulders Display SemiBold"/>
            </a:endParaRPr>
          </a:p>
        </p:txBody>
      </p:sp>
      <p:sp>
        <p:nvSpPr>
          <p:cNvPr id="84" name="Google Shape;84;p3"/>
          <p:cNvSpPr txBox="1"/>
          <p:nvPr/>
        </p:nvSpPr>
        <p:spPr>
          <a:xfrm rot="-1016241">
            <a:off x="762873" y="2289257"/>
            <a:ext cx="1552178" cy="6898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321"/>
              <a:buFont typeface="Arial"/>
              <a:buNone/>
            </a:pPr>
            <a:r>
              <a:rPr lang="en-GB" sz="5321" b="1" i="0" u="none" strike="noStrike" cap="none">
                <a:solidFill>
                  <a:srgbClr val="FFFFFF"/>
                </a:solidFill>
                <a:latin typeface="Big Shoulders Display Black"/>
                <a:ea typeface="Big Shoulders Display Black"/>
                <a:cs typeface="Big Shoulders Display Black"/>
                <a:sym typeface="Big Shoulders Display Black"/>
              </a:rPr>
              <a:t>WHO</a:t>
            </a:r>
            <a:endParaRPr sz="5321" b="0" i="0" u="none" strike="noStrike" cap="none">
              <a:solidFill>
                <a:srgbClr val="000000"/>
              </a:solidFill>
              <a:latin typeface="Big Shoulders Display Black"/>
              <a:ea typeface="Big Shoulders Display Black"/>
              <a:cs typeface="Big Shoulders Display Black"/>
              <a:sym typeface="Big Shoulders Display Black"/>
            </a:endParaRPr>
          </a:p>
        </p:txBody>
      </p:sp>
      <p:sp>
        <p:nvSpPr>
          <p:cNvPr id="85" name="Google Shape;85;p3"/>
          <p:cNvSpPr txBox="1"/>
          <p:nvPr/>
        </p:nvSpPr>
        <p:spPr>
          <a:xfrm rot="815112">
            <a:off x="2553637" y="2462285"/>
            <a:ext cx="2145196" cy="67967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321"/>
              <a:buFont typeface="Arial"/>
              <a:buNone/>
            </a:pPr>
            <a:r>
              <a:rPr lang="en-GB" sz="5321" b="1" i="0" u="none" strike="noStrike" cap="none">
                <a:solidFill>
                  <a:srgbClr val="FFFFFF"/>
                </a:solidFill>
                <a:latin typeface="Big Shoulders Display Black"/>
                <a:ea typeface="Big Shoulders Display Black"/>
                <a:cs typeface="Big Shoulders Display Black"/>
                <a:sym typeface="Big Shoulders Display Black"/>
              </a:rPr>
              <a:t>WE ARE</a:t>
            </a:r>
            <a:endParaRPr sz="7982" b="0" i="0" u="none" strike="noStrike" cap="none" baseline="-25000">
              <a:solidFill>
                <a:srgbClr val="000000"/>
              </a:solidFill>
              <a:latin typeface="Big Shoulders Display Black"/>
              <a:ea typeface="Big Shoulders Display Black"/>
              <a:cs typeface="Big Shoulders Display Black"/>
              <a:sym typeface="Big Shoulders Display Black"/>
            </a:endParaRPr>
          </a:p>
        </p:txBody>
      </p:sp>
      <p:pic>
        <p:nvPicPr>
          <p:cNvPr id="86" name="Google Shape;86;p3"/>
          <p:cNvPicPr preferRelativeResize="0"/>
          <p:nvPr/>
        </p:nvPicPr>
        <p:blipFill rotWithShape="1">
          <a:blip r:embed="rId6">
            <a:alphaModFix/>
          </a:blip>
          <a:srcRect/>
          <a:stretch/>
        </p:blipFill>
        <p:spPr>
          <a:xfrm>
            <a:off x="5867773" y="1285875"/>
            <a:ext cx="4038227" cy="5572125"/>
          </a:xfrm>
          <a:prstGeom prst="rect">
            <a:avLst/>
          </a:prstGeom>
          <a:noFill/>
          <a:ln>
            <a:noFill/>
          </a:ln>
        </p:spPr>
      </p:pic>
      <p:sp>
        <p:nvSpPr>
          <p:cNvPr id="87" name="Google Shape;87;p3"/>
          <p:cNvSpPr txBox="1"/>
          <p:nvPr/>
        </p:nvSpPr>
        <p:spPr>
          <a:xfrm>
            <a:off x="7100317" y="6477000"/>
            <a:ext cx="2450530" cy="96925"/>
          </a:xfrm>
          <a:prstGeom prst="rect">
            <a:avLst/>
          </a:prstGeom>
          <a:noFill/>
          <a:ln>
            <a:noFill/>
          </a:ln>
        </p:spPr>
        <p:txBody>
          <a:bodyPr spcFirstLastPara="1" wrap="square" lIns="0" tIns="5925" rIns="0" bIns="0" anchor="t" anchorCtr="0">
            <a:spAutoFit/>
          </a:bodyPr>
          <a:lstStyle/>
          <a:p>
            <a:pPr marL="6257" marR="0" lvl="0" indent="0" algn="l" rtl="0">
              <a:lnSpc>
                <a:spcPct val="100000"/>
              </a:lnSpc>
              <a:spcBef>
                <a:spcPts val="0"/>
              </a:spcBef>
              <a:spcAft>
                <a:spcPts val="0"/>
              </a:spcAft>
              <a:buClr>
                <a:srgbClr val="000000"/>
              </a:buClr>
              <a:buSzPts val="591"/>
              <a:buFont typeface="Arial"/>
              <a:buNone/>
            </a:pPr>
            <a:r>
              <a:rPr lang="en-GB" sz="591" b="1" i="0" u="none" strike="noStrike" cap="none">
                <a:solidFill>
                  <a:schemeClr val="lt1"/>
                </a:solidFill>
                <a:latin typeface="Inter"/>
                <a:ea typeface="Inter"/>
                <a:cs typeface="Inter"/>
                <a:sym typeface="Inter"/>
              </a:rPr>
              <a:t>Powered by CAN </a:t>
            </a:r>
            <a:r>
              <a:rPr lang="en-GB" sz="591" b="0" i="0" u="none" strike="noStrike" cap="none">
                <a:solidFill>
                  <a:schemeClr val="lt1"/>
                </a:solidFill>
                <a:latin typeface="Inter"/>
                <a:ea typeface="Inter"/>
                <a:cs typeface="Inter"/>
                <a:sym typeface="Inter"/>
              </a:rPr>
              <a:t>– Recruitment Pack | </a:t>
            </a:r>
            <a:r>
              <a:rPr lang="en-GB" sz="591" b="1" i="0" u="sng" strike="noStrike" cap="none">
                <a:solidFill>
                  <a:schemeClr val="lt1"/>
                </a:solidFill>
                <a:latin typeface="Inter"/>
                <a:ea typeface="Inter"/>
                <a:cs typeface="Inter"/>
                <a:sym typeface="Inter"/>
                <a:hlinkClick r:id="rId7">
                  <a:extLst>
                    <a:ext uri="{A12FA001-AC4F-418D-AE19-62706E023703}">
                      <ahyp:hlinkClr xmlns:ahyp="http://schemas.microsoft.com/office/drawing/2018/hyperlinkcolor" val="tx"/>
                    </a:ext>
                  </a:extLst>
                </a:hlinkClick>
              </a:rPr>
              <a:t>www.poweredbycan.org</a:t>
            </a:r>
            <a:endParaRPr sz="591" b="0" i="0" u="none" strike="noStrike" cap="none">
              <a:solidFill>
                <a:schemeClr val="lt1"/>
              </a:solidFill>
              <a:latin typeface="Inter"/>
              <a:ea typeface="Inter"/>
              <a:cs typeface="Inter"/>
              <a:sym typeface="Inter"/>
            </a:endParaRPr>
          </a:p>
        </p:txBody>
      </p:sp>
      <p:sp>
        <p:nvSpPr>
          <p:cNvPr id="88" name="Google Shape;88;p3"/>
          <p:cNvSpPr txBox="1"/>
          <p:nvPr/>
        </p:nvSpPr>
        <p:spPr>
          <a:xfrm>
            <a:off x="373109" y="4144440"/>
            <a:ext cx="4271815" cy="1125288"/>
          </a:xfrm>
          <a:prstGeom prst="rect">
            <a:avLst/>
          </a:prstGeom>
          <a:noFill/>
          <a:ln>
            <a:noFill/>
          </a:ln>
        </p:spPr>
        <p:txBody>
          <a:bodyPr spcFirstLastPara="1" wrap="square" lIns="0" tIns="17125" rIns="0" bIns="0" anchor="t" anchorCtr="0">
            <a:spAutoFit/>
          </a:bodyPr>
          <a:lstStyle/>
          <a:p>
            <a:pPr marL="0" marR="0" lvl="0" indent="0" algn="ctr" rtl="0">
              <a:lnSpc>
                <a:spcPct val="100000"/>
              </a:lnSpc>
              <a:spcBef>
                <a:spcPts val="0"/>
              </a:spcBef>
              <a:spcAft>
                <a:spcPts val="0"/>
              </a:spcAft>
              <a:buClr>
                <a:srgbClr val="0184AF"/>
              </a:buClr>
              <a:buSzPts val="2400"/>
              <a:buFont typeface="Big Shoulders Display Black"/>
              <a:buNone/>
            </a:pPr>
            <a:r>
              <a:rPr lang="en-GB" sz="2400" b="1" i="0" u="none" strike="noStrike" cap="none">
                <a:solidFill>
                  <a:srgbClr val="0184AF"/>
                </a:solidFill>
                <a:latin typeface="Big Shoulders Display Black"/>
                <a:ea typeface="Big Shoulders Display Black"/>
                <a:cs typeface="Big Shoulders Display Black"/>
                <a:sym typeface="Big Shoulders Display Black"/>
              </a:rPr>
              <a:t>POWERING CHILDREN, YOUNG PEOPLE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184AF"/>
              </a:buClr>
              <a:buSzPts val="2400"/>
              <a:buFont typeface="Big Shoulders Display Black"/>
              <a:buNone/>
            </a:pPr>
            <a:r>
              <a:rPr lang="en-GB" sz="2400" b="1" i="0" u="none" strike="noStrike" cap="none">
                <a:solidFill>
                  <a:srgbClr val="0184AF"/>
                </a:solidFill>
                <a:latin typeface="Big Shoulders Display Black"/>
                <a:ea typeface="Big Shoulders Display Black"/>
                <a:cs typeface="Big Shoulders Display Black"/>
                <a:sym typeface="Big Shoulders Display Black"/>
              </a:rPr>
              <a:t>&amp; YOUNG ADULTS TO CHARGE UP CHANGE!</a:t>
            </a:r>
            <a:endParaRPr sz="2400" b="0" i="0" u="none" strike="noStrike" cap="none">
              <a:solidFill>
                <a:srgbClr val="0184AF"/>
              </a:solidFill>
              <a:latin typeface="Big Shoulders Display Black"/>
              <a:ea typeface="Big Shoulders Display Black"/>
              <a:cs typeface="Big Shoulders Display Black"/>
              <a:sym typeface="Big Shoulders Display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p:nvPr/>
        </p:nvSpPr>
        <p:spPr>
          <a:xfrm rot="720000">
            <a:off x="708898" y="5726031"/>
            <a:ext cx="76157" cy="64120"/>
          </a:xfrm>
          <a:prstGeom prst="rect">
            <a:avLst/>
          </a:prstGeom>
          <a:noFill/>
          <a:ln>
            <a:noFill/>
          </a:ln>
        </p:spPr>
        <p:txBody>
          <a:bodyPr spcFirstLastPara="1" wrap="square" lIns="0" tIns="0" rIns="0" bIns="0" anchor="t" anchorCtr="0">
            <a:spAutoFit/>
          </a:bodyPr>
          <a:lstStyle/>
          <a:p>
            <a:pPr marL="0" marR="0" lvl="0" indent="0" algn="l" rtl="0">
              <a:lnSpc>
                <a:spcPct val="102141"/>
              </a:lnSpc>
              <a:spcBef>
                <a:spcPts val="0"/>
              </a:spcBef>
              <a:spcAft>
                <a:spcPts val="0"/>
              </a:spcAft>
              <a:buClr>
                <a:srgbClr val="000000"/>
              </a:buClr>
              <a:buSzPts val="467"/>
              <a:buFont typeface="Arial"/>
              <a:buNone/>
            </a:pPr>
            <a:r>
              <a:rPr lang="en-GB" sz="467" b="1" i="0" u="none" strike="noStrike" cap="none">
                <a:solidFill>
                  <a:srgbClr val="FFFFFF"/>
                </a:solidFill>
                <a:latin typeface="Big Shoulders Display SemiBold"/>
                <a:ea typeface="Big Shoulders Display SemiBold"/>
                <a:cs typeface="Big Shoulders Display SemiBold"/>
                <a:sym typeface="Big Shoulders Display SemiBold"/>
              </a:rPr>
              <a:t>by</a:t>
            </a:r>
            <a:endParaRPr sz="467" b="0" i="0" u="none" strike="noStrike" cap="none">
              <a:solidFill>
                <a:srgbClr val="000000"/>
              </a:solidFill>
              <a:latin typeface="Big Shoulders Display SemiBold"/>
              <a:ea typeface="Big Shoulders Display SemiBold"/>
              <a:cs typeface="Big Shoulders Display SemiBold"/>
              <a:sym typeface="Big Shoulders Display SemiBold"/>
            </a:endParaRPr>
          </a:p>
        </p:txBody>
      </p:sp>
      <p:sp>
        <p:nvSpPr>
          <p:cNvPr id="94" name="Google Shape;94;p4"/>
          <p:cNvSpPr txBox="1">
            <a:spLocks noGrp="1"/>
          </p:cNvSpPr>
          <p:nvPr>
            <p:ph type="title"/>
          </p:nvPr>
        </p:nvSpPr>
        <p:spPr>
          <a:xfrm>
            <a:off x="196681" y="133835"/>
            <a:ext cx="3912963" cy="735474"/>
          </a:xfrm>
          <a:prstGeom prst="rect">
            <a:avLst/>
          </a:prstGeom>
          <a:noFill/>
          <a:ln>
            <a:noFill/>
          </a:ln>
        </p:spPr>
        <p:txBody>
          <a:bodyPr spcFirstLastPara="1" wrap="square" lIns="0" tIns="7500" rIns="0" bIns="0" anchor="t" anchorCtr="0">
            <a:spAutoFit/>
          </a:bodyPr>
          <a:lstStyle/>
          <a:p>
            <a:pPr marL="6257" lvl="0" indent="0" algn="l" rtl="0">
              <a:lnSpc>
                <a:spcPct val="100000"/>
              </a:lnSpc>
              <a:spcBef>
                <a:spcPts val="0"/>
              </a:spcBef>
              <a:spcAft>
                <a:spcPts val="0"/>
              </a:spcAft>
              <a:buSzPts val="1400"/>
              <a:buNone/>
            </a:pPr>
            <a:r>
              <a:rPr lang="en-GB" sz="4730">
                <a:solidFill>
                  <a:srgbClr val="1D2041"/>
                </a:solidFill>
              </a:rPr>
              <a:t>OUR STORY</a:t>
            </a:r>
            <a:endParaRPr sz="4730"/>
          </a:p>
        </p:txBody>
      </p:sp>
      <p:sp>
        <p:nvSpPr>
          <p:cNvPr id="95" name="Google Shape;95;p4"/>
          <p:cNvSpPr txBox="1"/>
          <p:nvPr/>
        </p:nvSpPr>
        <p:spPr>
          <a:xfrm>
            <a:off x="205243" y="1095787"/>
            <a:ext cx="8287104" cy="3574228"/>
          </a:xfrm>
          <a:prstGeom prst="rect">
            <a:avLst/>
          </a:prstGeom>
          <a:noFill/>
          <a:ln>
            <a:noFill/>
          </a:ln>
        </p:spPr>
        <p:txBody>
          <a:bodyPr spcFirstLastPara="1" wrap="square" lIns="0" tIns="5625" rIns="0" bIns="0" anchor="t" anchorCtr="0">
            <a:spAutoFit/>
          </a:bodyPr>
          <a:lstStyle/>
          <a:p>
            <a:pPr marL="6257" marR="202110" lvl="0" indent="0" algn="l" rtl="0">
              <a:lnSpc>
                <a:spcPct val="150000"/>
              </a:lnSpc>
              <a:spcBef>
                <a:spcPts val="0"/>
              </a:spcBef>
              <a:spcAft>
                <a:spcPts val="0"/>
              </a:spcAft>
              <a:buClr>
                <a:srgbClr val="000000"/>
              </a:buClr>
              <a:buSzPts val="1200"/>
              <a:buFont typeface="Arial"/>
              <a:buNone/>
            </a:pPr>
            <a:r>
              <a:rPr lang="en-GB" sz="1200" b="0" i="0" u="none" strike="noStrike" cap="none">
                <a:solidFill>
                  <a:schemeClr val="dk1"/>
                </a:solidFill>
                <a:latin typeface="Inter"/>
                <a:ea typeface="Inter"/>
                <a:cs typeface="Inter"/>
                <a:sym typeface="Inter"/>
              </a:rPr>
              <a:t>Powered by CAN works with children, young people and young adults across the Black Country and the wider Midlands region. Powered by CAN was created, built and developed in Sandwell, and we want to empower young people from the region to feel the same pride and purpose for their community as we do.</a:t>
            </a:r>
            <a:endParaRPr sz="1400" b="0" i="0" u="none" strike="noStrike" cap="none">
              <a:solidFill>
                <a:srgbClr val="000000"/>
              </a:solidFill>
              <a:latin typeface="Arial"/>
              <a:ea typeface="Arial"/>
              <a:cs typeface="Arial"/>
              <a:sym typeface="Arial"/>
            </a:endParaRPr>
          </a:p>
          <a:p>
            <a:pPr marL="6257" marR="202110" lvl="0" indent="0" algn="l" rtl="0">
              <a:lnSpc>
                <a:spcPct val="150000"/>
              </a:lnSpc>
              <a:spcBef>
                <a:spcPts val="44"/>
              </a:spcBef>
              <a:spcAft>
                <a:spcPts val="0"/>
              </a:spcAft>
              <a:buClr>
                <a:srgbClr val="000000"/>
              </a:buClr>
              <a:buSzPts val="1200"/>
              <a:buFont typeface="Arial"/>
              <a:buNone/>
            </a:pPr>
            <a:endParaRPr sz="1200" b="0" i="0" u="none" strike="noStrike" cap="none">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200"/>
              <a:buFont typeface="Arial"/>
              <a:buNone/>
            </a:pPr>
            <a:r>
              <a:rPr lang="en-GB" sz="1200" b="0" i="0" u="none" strike="noStrike" cap="none">
                <a:solidFill>
                  <a:schemeClr val="dk1"/>
                </a:solidFill>
                <a:latin typeface="Inter"/>
                <a:ea typeface="Inter"/>
                <a:cs typeface="Inter"/>
                <a:sym typeface="Inter"/>
              </a:rPr>
              <a:t>Children, Young People &amp; Young Adults are at the heart of everything we do, and we make sure that we always put them first by ensuring we always do the following:</a:t>
            </a:r>
            <a:endParaRPr sz="1400" b="0" i="0" u="none" strike="noStrike" cap="none">
              <a:solidFill>
                <a:srgbClr val="000000"/>
              </a:solidFill>
              <a:latin typeface="Arial"/>
              <a:ea typeface="Arial"/>
              <a:cs typeface="Arial"/>
              <a:sym typeface="Arial"/>
            </a:endParaRPr>
          </a:p>
          <a:p>
            <a:pPr marL="171450" marR="0" lvl="0" indent="-171450" algn="l" rtl="0">
              <a:lnSpc>
                <a:spcPct val="150000"/>
              </a:lnSpc>
              <a:spcBef>
                <a:spcPts val="0"/>
              </a:spcBef>
              <a:spcAft>
                <a:spcPts val="0"/>
              </a:spcAft>
              <a:buClr>
                <a:schemeClr val="dk1"/>
              </a:buClr>
              <a:buSzPts val="1200"/>
              <a:buFont typeface="Arial"/>
              <a:buChar char="•"/>
            </a:pPr>
            <a:r>
              <a:rPr lang="en-GB" sz="1200" b="0" i="0" u="none" strike="noStrike" cap="none">
                <a:solidFill>
                  <a:schemeClr val="dk1"/>
                </a:solidFill>
                <a:latin typeface="Inter"/>
                <a:ea typeface="Inter"/>
                <a:cs typeface="Inter"/>
                <a:sym typeface="Inter"/>
              </a:rPr>
              <a:t>Champion their rights to co-design, co-create and co-produce and make their voices heard.</a:t>
            </a:r>
            <a:endParaRPr sz="1400" b="0" i="0" u="none" strike="noStrike" cap="none">
              <a:solidFill>
                <a:srgbClr val="000000"/>
              </a:solidFill>
              <a:latin typeface="Arial"/>
              <a:ea typeface="Arial"/>
              <a:cs typeface="Arial"/>
              <a:sym typeface="Arial"/>
            </a:endParaRPr>
          </a:p>
          <a:p>
            <a:pPr marL="171450" marR="0" lvl="0" indent="-171450" algn="l" rtl="0">
              <a:lnSpc>
                <a:spcPct val="150000"/>
              </a:lnSpc>
              <a:spcBef>
                <a:spcPts val="0"/>
              </a:spcBef>
              <a:spcAft>
                <a:spcPts val="0"/>
              </a:spcAft>
              <a:buClr>
                <a:schemeClr val="dk1"/>
              </a:buClr>
              <a:buSzPts val="1200"/>
              <a:buFont typeface="Arial"/>
              <a:buChar char="•"/>
            </a:pPr>
            <a:r>
              <a:rPr lang="en-GB" sz="1200" b="0" i="0" u="none" strike="noStrike" cap="none">
                <a:solidFill>
                  <a:schemeClr val="dk1"/>
                </a:solidFill>
                <a:latin typeface="Inter"/>
                <a:ea typeface="Inter"/>
                <a:cs typeface="Inter"/>
                <a:sym typeface="Inter"/>
              </a:rPr>
              <a:t>Encourage leadership pathways for their views and voice to be present their local community.</a:t>
            </a:r>
            <a:endParaRPr sz="1400" b="0" i="0" u="none" strike="noStrike" cap="none">
              <a:solidFill>
                <a:srgbClr val="000000"/>
              </a:solidFill>
              <a:latin typeface="Arial"/>
              <a:ea typeface="Arial"/>
              <a:cs typeface="Arial"/>
              <a:sym typeface="Arial"/>
            </a:endParaRPr>
          </a:p>
          <a:p>
            <a:pPr marL="171450" marR="0" lvl="0" indent="-171450" algn="l" rtl="0">
              <a:lnSpc>
                <a:spcPct val="150000"/>
              </a:lnSpc>
              <a:spcBef>
                <a:spcPts val="0"/>
              </a:spcBef>
              <a:spcAft>
                <a:spcPts val="0"/>
              </a:spcAft>
              <a:buClr>
                <a:schemeClr val="dk1"/>
              </a:buClr>
              <a:buSzPts val="1200"/>
              <a:buFont typeface="Arial"/>
              <a:buChar char="•"/>
            </a:pPr>
            <a:r>
              <a:rPr lang="en-GB" sz="1200" b="0" i="0" u="none" strike="noStrike" cap="none">
                <a:solidFill>
                  <a:schemeClr val="dk1"/>
                </a:solidFill>
                <a:latin typeface="Inter"/>
                <a:ea typeface="Inter"/>
                <a:cs typeface="Inter"/>
                <a:sym typeface="Inter"/>
              </a:rPr>
              <a:t>Kick starting personal and professional development through a wider offer of experiences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Inter"/>
              <a:ea typeface="Inter"/>
              <a:cs typeface="Inter"/>
              <a:sym typeface="Inter"/>
            </a:endParaRPr>
          </a:p>
          <a:p>
            <a:pPr marL="0" marR="0" lvl="0" indent="0" algn="l" rtl="0">
              <a:lnSpc>
                <a:spcPct val="150000"/>
              </a:lnSpc>
              <a:spcBef>
                <a:spcPts val="0"/>
              </a:spcBef>
              <a:spcAft>
                <a:spcPts val="0"/>
              </a:spcAft>
              <a:buClr>
                <a:srgbClr val="000000"/>
              </a:buClr>
              <a:buSzPts val="1200"/>
              <a:buFont typeface="Arial"/>
              <a:buNone/>
            </a:pPr>
            <a:r>
              <a:rPr lang="en-GB" sz="1200" b="0" i="0" u="none" strike="noStrike" cap="none">
                <a:solidFill>
                  <a:schemeClr val="dk1"/>
                </a:solidFill>
                <a:latin typeface="Inter"/>
                <a:ea typeface="Inter"/>
                <a:cs typeface="Inter"/>
                <a:sym typeface="Inter"/>
              </a:rPr>
              <a:t>We believe in providing opportunities for children, young people &amp; young adults and we want to support them to thrive and contribute at every stage of their lives, for a fairer future.</a:t>
            </a:r>
            <a:endParaRPr sz="1200" b="0" i="0" u="none" strike="noStrike" cap="none">
              <a:solidFill>
                <a:schemeClr val="dk1"/>
              </a:solidFill>
              <a:latin typeface="Inter"/>
              <a:ea typeface="Inter"/>
              <a:cs typeface="Inter"/>
              <a:sym typeface="Inter"/>
            </a:endParaRPr>
          </a:p>
          <a:p>
            <a:pPr marL="6257" marR="202110" lvl="0" indent="0" algn="l" rtl="0">
              <a:lnSpc>
                <a:spcPct val="150000"/>
              </a:lnSpc>
              <a:spcBef>
                <a:spcPts val="44"/>
              </a:spcBef>
              <a:spcAft>
                <a:spcPts val="0"/>
              </a:spcAft>
              <a:buClr>
                <a:srgbClr val="000000"/>
              </a:buClr>
              <a:buSzPts val="1200"/>
              <a:buFont typeface="Arial"/>
              <a:buNone/>
            </a:pPr>
            <a:endParaRPr sz="1200" b="0" i="0" u="none" strike="noStrike" cap="none">
              <a:solidFill>
                <a:schemeClr val="dk1"/>
              </a:solidFill>
              <a:latin typeface="Inter"/>
              <a:ea typeface="Inter"/>
              <a:cs typeface="Inter"/>
              <a:sym typeface="Inter"/>
            </a:endParaRPr>
          </a:p>
        </p:txBody>
      </p:sp>
      <p:sp>
        <p:nvSpPr>
          <p:cNvPr id="96" name="Google Shape;96;p4"/>
          <p:cNvSpPr txBox="1"/>
          <p:nvPr/>
        </p:nvSpPr>
        <p:spPr>
          <a:xfrm>
            <a:off x="7162800" y="6526560"/>
            <a:ext cx="2450530" cy="96925"/>
          </a:xfrm>
          <a:prstGeom prst="rect">
            <a:avLst/>
          </a:prstGeom>
          <a:noFill/>
          <a:ln>
            <a:noFill/>
          </a:ln>
        </p:spPr>
        <p:txBody>
          <a:bodyPr spcFirstLastPara="1" wrap="square" lIns="0" tIns="5925" rIns="0" bIns="0" anchor="t" anchorCtr="0">
            <a:spAutoFit/>
          </a:bodyPr>
          <a:lstStyle/>
          <a:p>
            <a:pPr marL="6257" marR="0" lvl="0" indent="0" algn="l" rtl="0">
              <a:lnSpc>
                <a:spcPct val="100000"/>
              </a:lnSpc>
              <a:spcBef>
                <a:spcPts val="0"/>
              </a:spcBef>
              <a:spcAft>
                <a:spcPts val="0"/>
              </a:spcAft>
              <a:buClr>
                <a:srgbClr val="000000"/>
              </a:buClr>
              <a:buSzPts val="591"/>
              <a:buFont typeface="Arial"/>
              <a:buNone/>
            </a:pPr>
            <a:r>
              <a:rPr lang="en-GB" sz="591" b="1" i="0" u="none" strike="noStrike" cap="none">
                <a:solidFill>
                  <a:schemeClr val="dk1"/>
                </a:solidFill>
                <a:latin typeface="Inter"/>
                <a:ea typeface="Inter"/>
                <a:cs typeface="Inter"/>
                <a:sym typeface="Inter"/>
              </a:rPr>
              <a:t>Powered by CAN </a:t>
            </a:r>
            <a:r>
              <a:rPr lang="en-GB" sz="591" b="0" i="0" u="none" strike="noStrike" cap="none">
                <a:solidFill>
                  <a:schemeClr val="dk1"/>
                </a:solidFill>
                <a:latin typeface="Inter"/>
                <a:ea typeface="Inter"/>
                <a:cs typeface="Inter"/>
                <a:sym typeface="Inter"/>
              </a:rPr>
              <a:t> – Recruitment Pack | </a:t>
            </a:r>
            <a:r>
              <a:rPr lang="en-GB" sz="591" b="1" i="0" u="sng" strike="noStrike" cap="none">
                <a:solidFill>
                  <a:schemeClr val="dk1"/>
                </a:solidFill>
                <a:latin typeface="Inter"/>
                <a:ea typeface="Inter"/>
                <a:cs typeface="Inter"/>
                <a:sym typeface="Inter"/>
                <a:hlinkClick r:id="rId3">
                  <a:extLst>
                    <a:ext uri="{A12FA001-AC4F-418D-AE19-62706E023703}">
                      <ahyp:hlinkClr xmlns:ahyp="http://schemas.microsoft.com/office/drawing/2018/hyperlinkcolor" val="tx"/>
                    </a:ext>
                  </a:extLst>
                </a:hlinkClick>
              </a:rPr>
              <a:t>www.poweredbycan.org</a:t>
            </a:r>
            <a:endParaRPr sz="591" b="0" i="0" u="none" strike="noStrike" cap="none">
              <a:solidFill>
                <a:schemeClr val="dk1"/>
              </a:solidFill>
              <a:latin typeface="Inter"/>
              <a:ea typeface="Inter"/>
              <a:cs typeface="Inter"/>
              <a:sym typeface="Inter"/>
            </a:endParaRPr>
          </a:p>
        </p:txBody>
      </p:sp>
      <p:pic>
        <p:nvPicPr>
          <p:cNvPr id="97" name="Google Shape;97;p4"/>
          <p:cNvPicPr preferRelativeResize="0"/>
          <p:nvPr/>
        </p:nvPicPr>
        <p:blipFill rotWithShape="1">
          <a:blip r:embed="rId4">
            <a:alphaModFix/>
          </a:blip>
          <a:srcRect/>
          <a:stretch/>
        </p:blipFill>
        <p:spPr>
          <a:xfrm>
            <a:off x="8153400" y="-2358358"/>
            <a:ext cx="4716716" cy="4716716"/>
          </a:xfrm>
          <a:prstGeom prst="rect">
            <a:avLst/>
          </a:prstGeom>
          <a:noFill/>
          <a:ln>
            <a:noFill/>
          </a:ln>
        </p:spPr>
      </p:pic>
      <p:sp>
        <p:nvSpPr>
          <p:cNvPr id="98" name="Google Shape;98;p4"/>
          <p:cNvSpPr txBox="1"/>
          <p:nvPr/>
        </p:nvSpPr>
        <p:spPr>
          <a:xfrm>
            <a:off x="196681" y="833816"/>
            <a:ext cx="4435485" cy="261971"/>
          </a:xfrm>
          <a:prstGeom prst="rect">
            <a:avLst/>
          </a:prstGeom>
          <a:noFill/>
          <a:ln>
            <a:noFill/>
          </a:ln>
        </p:spPr>
        <p:txBody>
          <a:bodyPr spcFirstLastPara="1" wrap="square" lIns="0" tIns="5925" rIns="0" bIns="0" anchor="t" anchorCtr="0">
            <a:spAutoFit/>
          </a:bodyPr>
          <a:lstStyle/>
          <a:p>
            <a:pPr marL="12700" marR="5080" lvl="0" indent="0" algn="l" rtl="0">
              <a:lnSpc>
                <a:spcPct val="111800"/>
              </a:lnSpc>
              <a:spcBef>
                <a:spcPts val="0"/>
              </a:spcBef>
              <a:spcAft>
                <a:spcPts val="0"/>
              </a:spcAft>
              <a:buClr>
                <a:schemeClr val="dk1"/>
              </a:buClr>
              <a:buSzPts val="1100"/>
              <a:buFont typeface="Arial"/>
              <a:buNone/>
            </a:pPr>
            <a:r>
              <a:rPr lang="en-GB" sz="1600" b="1" i="0" u="none" strike="noStrike" cap="none">
                <a:solidFill>
                  <a:srgbClr val="0484AF"/>
                </a:solidFill>
                <a:latin typeface="Inter SemiBold"/>
                <a:ea typeface="Inter SemiBold"/>
                <a:cs typeface="Inter SemiBold"/>
                <a:sym typeface="Inter SemiBold"/>
              </a:rPr>
              <a:t>How we got here….</a:t>
            </a:r>
            <a:endParaRPr sz="1400" b="0" i="0" u="none" strike="noStrike" cap="none">
              <a:solidFill>
                <a:srgbClr val="000000"/>
              </a:solidFill>
              <a:latin typeface="Arial"/>
              <a:ea typeface="Arial"/>
              <a:cs typeface="Arial"/>
              <a:sym typeface="Arial"/>
            </a:endParaRPr>
          </a:p>
        </p:txBody>
      </p:sp>
      <p:sp>
        <p:nvSpPr>
          <p:cNvPr id="99" name="Google Shape;99;p4"/>
          <p:cNvSpPr txBox="1"/>
          <p:nvPr/>
        </p:nvSpPr>
        <p:spPr>
          <a:xfrm>
            <a:off x="1303466" y="4593526"/>
            <a:ext cx="6256291" cy="1125288"/>
          </a:xfrm>
          <a:prstGeom prst="rect">
            <a:avLst/>
          </a:prstGeom>
          <a:noFill/>
          <a:ln>
            <a:noFill/>
          </a:ln>
        </p:spPr>
        <p:txBody>
          <a:bodyPr spcFirstLastPara="1" wrap="square" lIns="0" tIns="17125" rIns="0" bIns="0" anchor="t" anchorCtr="0">
            <a:spAutoFit/>
          </a:bodyPr>
          <a:lstStyle/>
          <a:p>
            <a:pPr marL="0" marR="0" lvl="0" indent="0" algn="ctr" rtl="0">
              <a:lnSpc>
                <a:spcPct val="100000"/>
              </a:lnSpc>
              <a:spcBef>
                <a:spcPts val="0"/>
              </a:spcBef>
              <a:spcAft>
                <a:spcPts val="0"/>
              </a:spcAft>
              <a:buClr>
                <a:srgbClr val="0184AF"/>
              </a:buClr>
              <a:buSzPts val="3600"/>
              <a:buFont typeface="Big Shoulders Display Black"/>
              <a:buNone/>
            </a:pPr>
            <a:r>
              <a:rPr lang="en-GB" sz="3600" b="1" i="0" u="none" strike="noStrike" cap="none">
                <a:solidFill>
                  <a:srgbClr val="0184AF"/>
                </a:solidFill>
                <a:latin typeface="Big Shoulders Display Black"/>
                <a:ea typeface="Big Shoulders Display Black"/>
                <a:cs typeface="Big Shoulders Display Black"/>
                <a:sym typeface="Big Shoulders Display Black"/>
              </a:rPr>
              <a:t>HARNESSING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184AF"/>
              </a:buClr>
              <a:buSzPts val="3600"/>
              <a:buFont typeface="Big Shoulders Display Black"/>
              <a:buNone/>
            </a:pPr>
            <a:r>
              <a:rPr lang="en-GB" sz="3600" b="1" i="0" u="none" strike="noStrike" cap="none">
                <a:solidFill>
                  <a:srgbClr val="0184AF"/>
                </a:solidFill>
                <a:latin typeface="Big Shoulders Display Black"/>
                <a:ea typeface="Big Shoulders Display Black"/>
                <a:cs typeface="Big Shoulders Display Black"/>
                <a:sym typeface="Big Shoulders Display Black"/>
              </a:rPr>
              <a:t>POWER, POTENTIAL, PROGRESS </a:t>
            </a:r>
            <a:endParaRPr sz="3600" b="0" i="0" u="none" strike="noStrike" cap="none">
              <a:solidFill>
                <a:srgbClr val="0184AF"/>
              </a:solidFill>
              <a:latin typeface="Big Shoulders Display Black"/>
              <a:ea typeface="Big Shoulders Display Black"/>
              <a:cs typeface="Big Shoulders Display Black"/>
              <a:sym typeface="Big Shoulders Display Black"/>
            </a:endParaRPr>
          </a:p>
        </p:txBody>
      </p:sp>
      <p:pic>
        <p:nvPicPr>
          <p:cNvPr id="100" name="Google Shape;100;p4"/>
          <p:cNvPicPr preferRelativeResize="0"/>
          <p:nvPr/>
        </p:nvPicPr>
        <p:blipFill rotWithShape="1">
          <a:blip r:embed="rId5">
            <a:alphaModFix/>
          </a:blip>
          <a:srcRect/>
          <a:stretch/>
        </p:blipFill>
        <p:spPr>
          <a:xfrm rot="-642143">
            <a:off x="7641113" y="1815483"/>
            <a:ext cx="3962400" cy="396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p:nvPr/>
        </p:nvSpPr>
        <p:spPr>
          <a:xfrm rot="720000">
            <a:off x="1077626" y="5932684"/>
            <a:ext cx="76157" cy="64120"/>
          </a:xfrm>
          <a:prstGeom prst="rect">
            <a:avLst/>
          </a:prstGeom>
          <a:noFill/>
          <a:ln>
            <a:noFill/>
          </a:ln>
        </p:spPr>
        <p:txBody>
          <a:bodyPr spcFirstLastPara="1" wrap="square" lIns="0" tIns="0" rIns="0" bIns="0" anchor="t" anchorCtr="0">
            <a:spAutoFit/>
          </a:bodyPr>
          <a:lstStyle/>
          <a:p>
            <a:pPr marL="0" marR="0" lvl="0" indent="0" algn="l" rtl="0">
              <a:lnSpc>
                <a:spcPct val="102141"/>
              </a:lnSpc>
              <a:spcBef>
                <a:spcPts val="0"/>
              </a:spcBef>
              <a:spcAft>
                <a:spcPts val="0"/>
              </a:spcAft>
              <a:buClr>
                <a:srgbClr val="000000"/>
              </a:buClr>
              <a:buSzPts val="467"/>
              <a:buFont typeface="Arial"/>
              <a:buNone/>
            </a:pPr>
            <a:r>
              <a:rPr lang="en-GB" sz="467" b="1" i="0" u="none" strike="noStrike" cap="none">
                <a:solidFill>
                  <a:srgbClr val="FFFFFF"/>
                </a:solidFill>
                <a:latin typeface="Big Shoulders Display SemiBold"/>
                <a:ea typeface="Big Shoulders Display SemiBold"/>
                <a:cs typeface="Big Shoulders Display SemiBold"/>
                <a:sym typeface="Big Shoulders Display SemiBold"/>
              </a:rPr>
              <a:t>by</a:t>
            </a:r>
            <a:endParaRPr sz="467" b="0" i="0" u="none" strike="noStrike" cap="none">
              <a:solidFill>
                <a:srgbClr val="000000"/>
              </a:solidFill>
              <a:latin typeface="Big Shoulders Display SemiBold"/>
              <a:ea typeface="Big Shoulders Display SemiBold"/>
              <a:cs typeface="Big Shoulders Display SemiBold"/>
              <a:sym typeface="Big Shoulders Display SemiBold"/>
            </a:endParaRPr>
          </a:p>
        </p:txBody>
      </p:sp>
      <p:sp>
        <p:nvSpPr>
          <p:cNvPr id="106" name="Google Shape;106;p5"/>
          <p:cNvSpPr txBox="1">
            <a:spLocks noGrp="1"/>
          </p:cNvSpPr>
          <p:nvPr>
            <p:ph type="title"/>
          </p:nvPr>
        </p:nvSpPr>
        <p:spPr>
          <a:xfrm>
            <a:off x="191390" y="1690041"/>
            <a:ext cx="3912963" cy="735474"/>
          </a:xfrm>
          <a:prstGeom prst="rect">
            <a:avLst/>
          </a:prstGeom>
          <a:noFill/>
          <a:ln>
            <a:noFill/>
          </a:ln>
        </p:spPr>
        <p:txBody>
          <a:bodyPr spcFirstLastPara="1" wrap="square" lIns="0" tIns="7500" rIns="0" bIns="0" anchor="t" anchorCtr="0">
            <a:spAutoFit/>
          </a:bodyPr>
          <a:lstStyle/>
          <a:p>
            <a:pPr marL="6257" lvl="0" indent="0" algn="l" rtl="0">
              <a:lnSpc>
                <a:spcPct val="100000"/>
              </a:lnSpc>
              <a:spcBef>
                <a:spcPts val="0"/>
              </a:spcBef>
              <a:spcAft>
                <a:spcPts val="0"/>
              </a:spcAft>
              <a:buSzPts val="1400"/>
              <a:buNone/>
            </a:pPr>
            <a:r>
              <a:rPr lang="en-GB" sz="4730">
                <a:solidFill>
                  <a:srgbClr val="1D2041"/>
                </a:solidFill>
              </a:rPr>
              <a:t>OUR MISSION</a:t>
            </a:r>
            <a:endParaRPr sz="4730"/>
          </a:p>
        </p:txBody>
      </p:sp>
      <p:sp>
        <p:nvSpPr>
          <p:cNvPr id="107" name="Google Shape;107;p5"/>
          <p:cNvSpPr txBox="1"/>
          <p:nvPr/>
        </p:nvSpPr>
        <p:spPr>
          <a:xfrm>
            <a:off x="354594" y="2682207"/>
            <a:ext cx="7499400" cy="744600"/>
          </a:xfrm>
          <a:prstGeom prst="rect">
            <a:avLst/>
          </a:prstGeom>
          <a:noFill/>
          <a:ln>
            <a:noFill/>
          </a:ln>
        </p:spPr>
        <p:txBody>
          <a:bodyPr spcFirstLastPara="1" wrap="square" lIns="0" tIns="5625" rIns="0" bIns="0"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n-GB" sz="1200" b="0" i="0" u="none" strike="noStrike" cap="none">
                <a:solidFill>
                  <a:schemeClr val="dk1"/>
                </a:solidFill>
                <a:latin typeface="Inter"/>
                <a:ea typeface="Inter"/>
                <a:cs typeface="Inter"/>
                <a:sym typeface="Inter"/>
              </a:rPr>
              <a:t>Powering children, young people &amp; young adults to lead the change they want to see through the delivery of services, opportunities &amp; experiences to contribute at every stage of their lives, for a fairer future.</a:t>
            </a:r>
            <a:endParaRPr sz="1400" b="0" i="0" u="none" strike="noStrike" cap="none">
              <a:solidFill>
                <a:srgbClr val="000000"/>
              </a:solidFill>
              <a:latin typeface="Arial"/>
              <a:ea typeface="Arial"/>
              <a:cs typeface="Arial"/>
              <a:sym typeface="Arial"/>
            </a:endParaRPr>
          </a:p>
        </p:txBody>
      </p:sp>
      <p:sp>
        <p:nvSpPr>
          <p:cNvPr id="108" name="Google Shape;108;p5"/>
          <p:cNvSpPr txBox="1"/>
          <p:nvPr/>
        </p:nvSpPr>
        <p:spPr>
          <a:xfrm>
            <a:off x="7162800" y="6526560"/>
            <a:ext cx="2450530" cy="96925"/>
          </a:xfrm>
          <a:prstGeom prst="rect">
            <a:avLst/>
          </a:prstGeom>
          <a:noFill/>
          <a:ln>
            <a:noFill/>
          </a:ln>
        </p:spPr>
        <p:txBody>
          <a:bodyPr spcFirstLastPara="1" wrap="square" lIns="0" tIns="5925" rIns="0" bIns="0" anchor="t" anchorCtr="0">
            <a:spAutoFit/>
          </a:bodyPr>
          <a:lstStyle/>
          <a:p>
            <a:pPr marL="6257" marR="0" lvl="0" indent="0" algn="l" rtl="0">
              <a:lnSpc>
                <a:spcPct val="100000"/>
              </a:lnSpc>
              <a:spcBef>
                <a:spcPts val="0"/>
              </a:spcBef>
              <a:spcAft>
                <a:spcPts val="0"/>
              </a:spcAft>
              <a:buClr>
                <a:srgbClr val="000000"/>
              </a:buClr>
              <a:buSzPts val="591"/>
              <a:buFont typeface="Arial"/>
              <a:buNone/>
            </a:pPr>
            <a:r>
              <a:rPr lang="en-GB" sz="591" b="1" i="0" u="none" strike="noStrike" cap="none">
                <a:solidFill>
                  <a:schemeClr val="dk1"/>
                </a:solidFill>
                <a:latin typeface="Inter"/>
                <a:ea typeface="Inter"/>
                <a:cs typeface="Inter"/>
                <a:sym typeface="Inter"/>
              </a:rPr>
              <a:t>Powered by CAN </a:t>
            </a:r>
            <a:r>
              <a:rPr lang="en-GB" sz="591" b="0" i="0" u="none" strike="noStrike" cap="none">
                <a:solidFill>
                  <a:schemeClr val="dk1"/>
                </a:solidFill>
                <a:latin typeface="Inter"/>
                <a:ea typeface="Inter"/>
                <a:cs typeface="Inter"/>
                <a:sym typeface="Inter"/>
              </a:rPr>
              <a:t> – Recruitment Pack | </a:t>
            </a:r>
            <a:r>
              <a:rPr lang="en-GB" sz="591" b="1" i="0" u="sng" strike="noStrike" cap="none">
                <a:solidFill>
                  <a:schemeClr val="dk1"/>
                </a:solidFill>
                <a:latin typeface="Inter"/>
                <a:ea typeface="Inter"/>
                <a:cs typeface="Inter"/>
                <a:sym typeface="Inter"/>
                <a:hlinkClick r:id="rId3">
                  <a:extLst>
                    <a:ext uri="{A12FA001-AC4F-418D-AE19-62706E023703}">
                      <ahyp:hlinkClr xmlns:ahyp="http://schemas.microsoft.com/office/drawing/2018/hyperlinkcolor" val="tx"/>
                    </a:ext>
                  </a:extLst>
                </a:hlinkClick>
              </a:rPr>
              <a:t>www.poweredbycan.org</a:t>
            </a:r>
            <a:endParaRPr sz="591" b="0" i="0" u="none" strike="noStrike" cap="none">
              <a:solidFill>
                <a:schemeClr val="dk1"/>
              </a:solidFill>
              <a:latin typeface="Inter"/>
              <a:ea typeface="Inter"/>
              <a:cs typeface="Inter"/>
              <a:sym typeface="Inter"/>
            </a:endParaRPr>
          </a:p>
        </p:txBody>
      </p:sp>
      <p:sp>
        <p:nvSpPr>
          <p:cNvPr id="109" name="Google Shape;109;p5"/>
          <p:cNvSpPr txBox="1"/>
          <p:nvPr/>
        </p:nvSpPr>
        <p:spPr>
          <a:xfrm>
            <a:off x="219314" y="2364222"/>
            <a:ext cx="4435485" cy="261971"/>
          </a:xfrm>
          <a:prstGeom prst="rect">
            <a:avLst/>
          </a:prstGeom>
          <a:noFill/>
          <a:ln>
            <a:noFill/>
          </a:ln>
        </p:spPr>
        <p:txBody>
          <a:bodyPr spcFirstLastPara="1" wrap="square" lIns="0" tIns="5925" rIns="0" bIns="0" anchor="t" anchorCtr="0">
            <a:spAutoFit/>
          </a:bodyPr>
          <a:lstStyle/>
          <a:p>
            <a:pPr marL="12700" marR="5080" lvl="0" indent="0" algn="l" rtl="0">
              <a:lnSpc>
                <a:spcPct val="111800"/>
              </a:lnSpc>
              <a:spcBef>
                <a:spcPts val="0"/>
              </a:spcBef>
              <a:spcAft>
                <a:spcPts val="0"/>
              </a:spcAft>
              <a:buClr>
                <a:schemeClr val="dk1"/>
              </a:buClr>
              <a:buSzPts val="1100"/>
              <a:buFont typeface="Arial"/>
              <a:buNone/>
            </a:pPr>
            <a:r>
              <a:rPr lang="en-GB" sz="1600" b="1" i="0" u="none" strike="noStrike" cap="none">
                <a:solidFill>
                  <a:srgbClr val="0484AF"/>
                </a:solidFill>
                <a:latin typeface="Inter SemiBold"/>
                <a:ea typeface="Inter SemiBold"/>
                <a:cs typeface="Inter SemiBold"/>
                <a:sym typeface="Inter SemiBold"/>
              </a:rPr>
              <a:t>How we can make the change…</a:t>
            </a:r>
            <a:endParaRPr sz="1400" b="0" i="0" u="none" strike="noStrike" cap="none">
              <a:solidFill>
                <a:srgbClr val="000000"/>
              </a:solidFill>
              <a:latin typeface="Arial"/>
              <a:ea typeface="Arial"/>
              <a:cs typeface="Arial"/>
              <a:sym typeface="Arial"/>
            </a:endParaRPr>
          </a:p>
        </p:txBody>
      </p:sp>
      <p:sp>
        <p:nvSpPr>
          <p:cNvPr id="110" name="Google Shape;110;p5"/>
          <p:cNvSpPr txBox="1"/>
          <p:nvPr/>
        </p:nvSpPr>
        <p:spPr>
          <a:xfrm>
            <a:off x="196681" y="3364718"/>
            <a:ext cx="3912963" cy="735474"/>
          </a:xfrm>
          <a:prstGeom prst="rect">
            <a:avLst/>
          </a:prstGeom>
          <a:noFill/>
          <a:ln>
            <a:noFill/>
          </a:ln>
        </p:spPr>
        <p:txBody>
          <a:bodyPr spcFirstLastPara="1" wrap="square" lIns="0" tIns="7500" rIns="0" bIns="0" anchor="t" anchorCtr="0">
            <a:spAutoFit/>
          </a:bodyPr>
          <a:lstStyle/>
          <a:p>
            <a:pPr marL="6257" marR="0" lvl="0" indent="0" algn="l" rtl="0">
              <a:lnSpc>
                <a:spcPct val="100000"/>
              </a:lnSpc>
              <a:spcBef>
                <a:spcPts val="0"/>
              </a:spcBef>
              <a:spcAft>
                <a:spcPts val="0"/>
              </a:spcAft>
              <a:buClr>
                <a:srgbClr val="000000"/>
              </a:buClr>
              <a:buSzPts val="4730"/>
              <a:buFont typeface="Arial"/>
              <a:buNone/>
            </a:pPr>
            <a:r>
              <a:rPr lang="en-GB" sz="4730" b="1" i="0" u="none" strike="noStrike" cap="none">
                <a:solidFill>
                  <a:srgbClr val="1D2041"/>
                </a:solidFill>
                <a:latin typeface="Big Shoulders Display Black"/>
                <a:ea typeface="Big Shoulders Display Black"/>
                <a:cs typeface="Big Shoulders Display Black"/>
                <a:sym typeface="Big Shoulders Display Black"/>
              </a:rPr>
              <a:t>OUR VALUES</a:t>
            </a:r>
            <a:endParaRPr sz="4730" b="1" i="0" u="none" strike="noStrike" cap="none">
              <a:solidFill>
                <a:schemeClr val="lt1"/>
              </a:solidFill>
              <a:latin typeface="Big Shoulders Display Black"/>
              <a:ea typeface="Big Shoulders Display Black"/>
              <a:cs typeface="Big Shoulders Display Black"/>
              <a:sym typeface="Big Shoulders Display Black"/>
            </a:endParaRPr>
          </a:p>
        </p:txBody>
      </p:sp>
      <p:sp>
        <p:nvSpPr>
          <p:cNvPr id="111" name="Google Shape;111;p5"/>
          <p:cNvSpPr txBox="1"/>
          <p:nvPr/>
        </p:nvSpPr>
        <p:spPr>
          <a:xfrm>
            <a:off x="196680" y="4047016"/>
            <a:ext cx="6823729" cy="287949"/>
          </a:xfrm>
          <a:prstGeom prst="rect">
            <a:avLst/>
          </a:prstGeom>
          <a:noFill/>
          <a:ln>
            <a:noFill/>
          </a:ln>
        </p:spPr>
        <p:txBody>
          <a:bodyPr spcFirstLastPara="1" wrap="square" lIns="0" tIns="12050" rIns="0" bIns="0" anchor="t" anchorCtr="0">
            <a:spAutoFit/>
          </a:bodyPr>
          <a:lstStyle/>
          <a:p>
            <a:pPr marL="12700" marR="5080" lvl="0" indent="0" algn="l" rtl="0">
              <a:lnSpc>
                <a:spcPct val="111800"/>
              </a:lnSpc>
              <a:spcBef>
                <a:spcPts val="0"/>
              </a:spcBef>
              <a:spcAft>
                <a:spcPts val="0"/>
              </a:spcAft>
              <a:buClr>
                <a:schemeClr val="dk1"/>
              </a:buClr>
              <a:buSzPts val="1100"/>
              <a:buFont typeface="Arial"/>
              <a:buNone/>
            </a:pPr>
            <a:r>
              <a:rPr lang="en-GB" sz="1600" b="1" i="0" u="none" strike="noStrike" cap="none">
                <a:solidFill>
                  <a:srgbClr val="0484AF"/>
                </a:solidFill>
                <a:latin typeface="Inter SemiBold"/>
                <a:ea typeface="Inter SemiBold"/>
                <a:cs typeface="Inter SemiBold"/>
                <a:sym typeface="Inter SemiBold"/>
              </a:rPr>
              <a:t>These are at the centre of everything we do…</a:t>
            </a:r>
            <a:endParaRPr sz="2950" b="1" i="0" u="none" strike="noStrike" cap="none">
              <a:solidFill>
                <a:srgbClr val="0484AF"/>
              </a:solidFill>
              <a:latin typeface="Inter SemiBold"/>
              <a:ea typeface="Inter SemiBold"/>
              <a:cs typeface="Inter SemiBold"/>
              <a:sym typeface="Inter SemiBold"/>
            </a:endParaRPr>
          </a:p>
        </p:txBody>
      </p:sp>
      <p:sp>
        <p:nvSpPr>
          <p:cNvPr id="112" name="Google Shape;112;p5"/>
          <p:cNvSpPr/>
          <p:nvPr/>
        </p:nvSpPr>
        <p:spPr>
          <a:xfrm>
            <a:off x="381000" y="4446992"/>
            <a:ext cx="2286000" cy="471865"/>
          </a:xfrm>
          <a:prstGeom prst="roundRect">
            <a:avLst>
              <a:gd name="adj" fmla="val 16667"/>
            </a:avLst>
          </a:prstGeom>
          <a:solidFill>
            <a:schemeClr val="lt1"/>
          </a:solidFill>
          <a:ln w="25400" cap="flat" cmpd="sng">
            <a:solidFill>
              <a:srgbClr val="DC7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Inter"/>
                <a:ea typeface="Inter"/>
                <a:cs typeface="Inter"/>
                <a:sym typeface="Inter"/>
              </a:rPr>
              <a:t>CARE</a:t>
            </a:r>
            <a:endParaRPr sz="1400" b="0" i="0" u="none" strike="noStrike" cap="none">
              <a:solidFill>
                <a:srgbClr val="000000"/>
              </a:solidFill>
              <a:latin typeface="Arial"/>
              <a:ea typeface="Arial"/>
              <a:cs typeface="Arial"/>
              <a:sym typeface="Arial"/>
            </a:endParaRPr>
          </a:p>
        </p:txBody>
      </p:sp>
      <p:sp>
        <p:nvSpPr>
          <p:cNvPr id="113" name="Google Shape;113;p5"/>
          <p:cNvSpPr/>
          <p:nvPr/>
        </p:nvSpPr>
        <p:spPr>
          <a:xfrm>
            <a:off x="381000" y="5140308"/>
            <a:ext cx="2286000" cy="471865"/>
          </a:xfrm>
          <a:prstGeom prst="roundRect">
            <a:avLst>
              <a:gd name="adj" fmla="val 16667"/>
            </a:avLst>
          </a:prstGeom>
          <a:solidFill>
            <a:schemeClr val="lt1"/>
          </a:solidFill>
          <a:ln w="25400" cap="flat" cmpd="sng">
            <a:solidFill>
              <a:srgbClr val="E62F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Inter"/>
                <a:ea typeface="Inter"/>
                <a:cs typeface="Inter"/>
                <a:sym typeface="Inter"/>
              </a:rPr>
              <a:t>COLLABORATION</a:t>
            </a:r>
            <a:endParaRPr sz="1400" b="0" i="0" u="none" strike="noStrike" cap="none">
              <a:solidFill>
                <a:srgbClr val="000000"/>
              </a:solidFill>
              <a:latin typeface="Arial"/>
              <a:ea typeface="Arial"/>
              <a:cs typeface="Arial"/>
              <a:sym typeface="Arial"/>
            </a:endParaRPr>
          </a:p>
        </p:txBody>
      </p:sp>
      <p:sp>
        <p:nvSpPr>
          <p:cNvPr id="114" name="Google Shape;114;p5"/>
          <p:cNvSpPr/>
          <p:nvPr/>
        </p:nvSpPr>
        <p:spPr>
          <a:xfrm>
            <a:off x="3037923" y="4446991"/>
            <a:ext cx="2273933" cy="471865"/>
          </a:xfrm>
          <a:prstGeom prst="roundRect">
            <a:avLst>
              <a:gd name="adj" fmla="val 16667"/>
            </a:avLst>
          </a:prstGeom>
          <a:solidFill>
            <a:schemeClr val="lt1"/>
          </a:solidFill>
          <a:ln w="25400" cap="flat" cmpd="sng">
            <a:solidFill>
              <a:srgbClr val="FAAF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Inter"/>
                <a:ea typeface="Inter"/>
                <a:cs typeface="Inter"/>
                <a:sym typeface="Inter"/>
              </a:rPr>
              <a:t>CHALLENGE</a:t>
            </a:r>
            <a:endParaRPr sz="1400" b="0" i="0" u="none" strike="noStrike" cap="none">
              <a:solidFill>
                <a:srgbClr val="000000"/>
              </a:solidFill>
              <a:latin typeface="Arial"/>
              <a:ea typeface="Arial"/>
              <a:cs typeface="Arial"/>
              <a:sym typeface="Arial"/>
            </a:endParaRPr>
          </a:p>
        </p:txBody>
      </p:sp>
      <p:sp>
        <p:nvSpPr>
          <p:cNvPr id="115" name="Google Shape;115;p5"/>
          <p:cNvSpPr/>
          <p:nvPr/>
        </p:nvSpPr>
        <p:spPr>
          <a:xfrm>
            <a:off x="5659876" y="4426930"/>
            <a:ext cx="2436469" cy="471865"/>
          </a:xfrm>
          <a:prstGeom prst="roundRect">
            <a:avLst>
              <a:gd name="adj" fmla="val 16667"/>
            </a:avLst>
          </a:prstGeom>
          <a:solidFill>
            <a:schemeClr val="lt1"/>
          </a:solidFill>
          <a:ln w="25400" cap="flat" cmpd="sng">
            <a:solidFill>
              <a:srgbClr val="38AB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Inter"/>
                <a:ea typeface="Inter"/>
                <a:cs typeface="Inter"/>
                <a:sym typeface="Inter"/>
              </a:rPr>
              <a:t>COMMITMENT</a:t>
            </a:r>
            <a:endParaRPr sz="1400" b="0" i="0" u="none" strike="noStrike" cap="none">
              <a:solidFill>
                <a:srgbClr val="000000"/>
              </a:solidFill>
              <a:latin typeface="Arial"/>
              <a:ea typeface="Arial"/>
              <a:cs typeface="Arial"/>
              <a:sym typeface="Arial"/>
            </a:endParaRPr>
          </a:p>
        </p:txBody>
      </p:sp>
      <p:sp>
        <p:nvSpPr>
          <p:cNvPr id="116" name="Google Shape;116;p5"/>
          <p:cNvSpPr/>
          <p:nvPr/>
        </p:nvSpPr>
        <p:spPr>
          <a:xfrm>
            <a:off x="3037923" y="5140307"/>
            <a:ext cx="2286000" cy="471865"/>
          </a:xfrm>
          <a:prstGeom prst="roundRect">
            <a:avLst>
              <a:gd name="adj" fmla="val 16667"/>
            </a:avLst>
          </a:prstGeom>
          <a:solidFill>
            <a:schemeClr val="lt1"/>
          </a:solidFill>
          <a:ln w="25400" cap="flat" cmpd="sng">
            <a:solidFill>
              <a:srgbClr val="0184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Inter"/>
                <a:ea typeface="Inter"/>
                <a:cs typeface="Inter"/>
                <a:sym typeface="Inter"/>
              </a:rPr>
              <a:t>CREATIVE</a:t>
            </a:r>
            <a:endParaRPr sz="1400" b="0" i="0" u="none" strike="noStrike" cap="none">
              <a:solidFill>
                <a:srgbClr val="000000"/>
              </a:solidFill>
              <a:latin typeface="Arial"/>
              <a:ea typeface="Arial"/>
              <a:cs typeface="Arial"/>
              <a:sym typeface="Arial"/>
            </a:endParaRPr>
          </a:p>
        </p:txBody>
      </p:sp>
      <p:sp>
        <p:nvSpPr>
          <p:cNvPr id="117" name="Google Shape;117;p5"/>
          <p:cNvSpPr/>
          <p:nvPr/>
        </p:nvSpPr>
        <p:spPr>
          <a:xfrm>
            <a:off x="5663923" y="5122847"/>
            <a:ext cx="2450529" cy="471865"/>
          </a:xfrm>
          <a:prstGeom prst="roundRect">
            <a:avLst>
              <a:gd name="adj" fmla="val 16667"/>
            </a:avLst>
          </a:prstGeom>
          <a:solidFill>
            <a:schemeClr val="lt1"/>
          </a:solidFill>
          <a:ln w="25400" cap="flat" cmpd="sng">
            <a:solidFill>
              <a:srgbClr val="F086A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Inter"/>
                <a:ea typeface="Inter"/>
                <a:cs typeface="Inter"/>
                <a:sym typeface="Inter"/>
              </a:rPr>
              <a:t>COMMUNITY</a:t>
            </a:r>
            <a:endParaRPr sz="1400" b="0" i="0" u="none" strike="noStrike" cap="none">
              <a:solidFill>
                <a:srgbClr val="000000"/>
              </a:solidFill>
              <a:latin typeface="Arial"/>
              <a:ea typeface="Arial"/>
              <a:cs typeface="Arial"/>
              <a:sym typeface="Arial"/>
            </a:endParaRPr>
          </a:p>
        </p:txBody>
      </p:sp>
      <p:pic>
        <p:nvPicPr>
          <p:cNvPr id="118" name="Google Shape;118;p5"/>
          <p:cNvPicPr preferRelativeResize="0"/>
          <p:nvPr/>
        </p:nvPicPr>
        <p:blipFill rotWithShape="1">
          <a:blip r:embed="rId4">
            <a:alphaModFix/>
          </a:blip>
          <a:srcRect/>
          <a:stretch/>
        </p:blipFill>
        <p:spPr>
          <a:xfrm>
            <a:off x="8460004" y="3335294"/>
            <a:ext cx="3048000" cy="3048000"/>
          </a:xfrm>
          <a:prstGeom prst="rect">
            <a:avLst/>
          </a:prstGeom>
          <a:noFill/>
          <a:ln>
            <a:noFill/>
          </a:ln>
        </p:spPr>
      </p:pic>
      <p:pic>
        <p:nvPicPr>
          <p:cNvPr id="119" name="Google Shape;119;p5"/>
          <p:cNvPicPr preferRelativeResize="0"/>
          <p:nvPr/>
        </p:nvPicPr>
        <p:blipFill rotWithShape="1">
          <a:blip r:embed="rId5">
            <a:alphaModFix/>
          </a:blip>
          <a:srcRect/>
          <a:stretch/>
        </p:blipFill>
        <p:spPr>
          <a:xfrm>
            <a:off x="8426054" y="-368753"/>
            <a:ext cx="3238123" cy="3238123"/>
          </a:xfrm>
          <a:prstGeom prst="rect">
            <a:avLst/>
          </a:prstGeom>
          <a:noFill/>
          <a:ln>
            <a:noFill/>
          </a:ln>
        </p:spPr>
      </p:pic>
      <p:sp>
        <p:nvSpPr>
          <p:cNvPr id="120" name="Google Shape;120;p5"/>
          <p:cNvSpPr txBox="1"/>
          <p:nvPr/>
        </p:nvSpPr>
        <p:spPr>
          <a:xfrm>
            <a:off x="192927" y="68540"/>
            <a:ext cx="3912963" cy="735474"/>
          </a:xfrm>
          <a:prstGeom prst="rect">
            <a:avLst/>
          </a:prstGeom>
          <a:noFill/>
          <a:ln>
            <a:noFill/>
          </a:ln>
        </p:spPr>
        <p:txBody>
          <a:bodyPr spcFirstLastPara="1" wrap="square" lIns="0" tIns="7500" rIns="0" bIns="0" anchor="t" anchorCtr="0">
            <a:spAutoFit/>
          </a:bodyPr>
          <a:lstStyle/>
          <a:p>
            <a:pPr marL="6257" marR="0" lvl="0" indent="0" algn="l" rtl="0">
              <a:lnSpc>
                <a:spcPct val="100000"/>
              </a:lnSpc>
              <a:spcBef>
                <a:spcPts val="0"/>
              </a:spcBef>
              <a:spcAft>
                <a:spcPts val="0"/>
              </a:spcAft>
              <a:buClr>
                <a:srgbClr val="000000"/>
              </a:buClr>
              <a:buSzPts val="4730"/>
              <a:buFont typeface="Arial"/>
              <a:buNone/>
            </a:pPr>
            <a:r>
              <a:rPr lang="en-GB" sz="4730" b="1" i="0" u="none" strike="noStrike" cap="none">
                <a:solidFill>
                  <a:srgbClr val="1D2041"/>
                </a:solidFill>
                <a:latin typeface="Big Shoulders Display Black"/>
                <a:ea typeface="Big Shoulders Display Black"/>
                <a:cs typeface="Big Shoulders Display Black"/>
                <a:sym typeface="Big Shoulders Display Black"/>
              </a:rPr>
              <a:t>OUR VISION</a:t>
            </a:r>
            <a:endParaRPr sz="4730" b="1" i="0" u="none" strike="noStrike" cap="none">
              <a:solidFill>
                <a:schemeClr val="lt1"/>
              </a:solidFill>
              <a:latin typeface="Big Shoulders Display Black"/>
              <a:ea typeface="Big Shoulders Display Black"/>
              <a:cs typeface="Big Shoulders Display Black"/>
              <a:sym typeface="Big Shoulders Display Black"/>
            </a:endParaRPr>
          </a:p>
        </p:txBody>
      </p:sp>
      <p:sp>
        <p:nvSpPr>
          <p:cNvPr id="121" name="Google Shape;121;p5"/>
          <p:cNvSpPr txBox="1"/>
          <p:nvPr/>
        </p:nvSpPr>
        <p:spPr>
          <a:xfrm>
            <a:off x="211769" y="740723"/>
            <a:ext cx="5324612" cy="287949"/>
          </a:xfrm>
          <a:prstGeom prst="rect">
            <a:avLst/>
          </a:prstGeom>
          <a:noFill/>
          <a:ln>
            <a:noFill/>
          </a:ln>
        </p:spPr>
        <p:txBody>
          <a:bodyPr spcFirstLastPara="1" wrap="square" lIns="0" tIns="12050" rIns="0" bIns="0" anchor="t" anchorCtr="0">
            <a:spAutoFit/>
          </a:bodyPr>
          <a:lstStyle/>
          <a:p>
            <a:pPr marL="12700" marR="5080" lvl="0" indent="0" algn="l" rtl="0">
              <a:lnSpc>
                <a:spcPct val="111800"/>
              </a:lnSpc>
              <a:spcBef>
                <a:spcPts val="0"/>
              </a:spcBef>
              <a:spcAft>
                <a:spcPts val="0"/>
              </a:spcAft>
              <a:buClr>
                <a:schemeClr val="dk1"/>
              </a:buClr>
              <a:buSzPts val="1100"/>
              <a:buFont typeface="Arial"/>
              <a:buNone/>
            </a:pPr>
            <a:r>
              <a:rPr lang="en-GB" sz="1600" b="1" i="0" u="none" strike="noStrike" cap="none">
                <a:solidFill>
                  <a:srgbClr val="0484AF"/>
                </a:solidFill>
                <a:latin typeface="Inter SemiBold"/>
                <a:ea typeface="Inter SemiBold"/>
                <a:cs typeface="Inter SemiBold"/>
                <a:sym typeface="Inter SemiBold"/>
              </a:rPr>
              <a:t>How we can work together to make a difference…</a:t>
            </a:r>
            <a:endParaRPr sz="1600" b="1" i="0" u="none" strike="noStrike" cap="none">
              <a:solidFill>
                <a:srgbClr val="0484AF"/>
              </a:solidFill>
              <a:latin typeface="Inter SemiBold"/>
              <a:ea typeface="Inter SemiBold"/>
              <a:cs typeface="Inter SemiBold"/>
              <a:sym typeface="Inter SemiBold"/>
            </a:endParaRPr>
          </a:p>
        </p:txBody>
      </p:sp>
      <p:sp>
        <p:nvSpPr>
          <p:cNvPr id="122" name="Google Shape;122;p5"/>
          <p:cNvSpPr txBox="1"/>
          <p:nvPr/>
        </p:nvSpPr>
        <p:spPr>
          <a:xfrm>
            <a:off x="-4340" y="1085113"/>
            <a:ext cx="8182822" cy="527240"/>
          </a:xfrm>
          <a:prstGeom prst="rect">
            <a:avLst/>
          </a:prstGeom>
          <a:noFill/>
          <a:ln>
            <a:noFill/>
          </a:ln>
        </p:spPr>
        <p:txBody>
          <a:bodyPr spcFirstLastPara="1" wrap="square" lIns="0" tIns="5625" rIns="0" bIns="0" anchor="t" anchorCtr="0">
            <a:spAutoFit/>
          </a:bodyPr>
          <a:lstStyle/>
          <a:p>
            <a:pPr marL="6257" marR="202110" lvl="0" indent="0" algn="ctr" rtl="0">
              <a:lnSpc>
                <a:spcPct val="150000"/>
              </a:lnSpc>
              <a:spcBef>
                <a:spcPts val="0"/>
              </a:spcBef>
              <a:spcAft>
                <a:spcPts val="0"/>
              </a:spcAft>
              <a:buClr>
                <a:srgbClr val="000000"/>
              </a:buClr>
              <a:buSzPts val="1200"/>
              <a:buFont typeface="Arial"/>
              <a:buNone/>
            </a:pPr>
            <a:r>
              <a:rPr lang="en-GB" sz="1200" b="0" i="0" u="none" strike="noStrike" cap="none">
                <a:solidFill>
                  <a:schemeClr val="dk1"/>
                </a:solidFill>
                <a:latin typeface="Inter"/>
                <a:ea typeface="Inter"/>
                <a:cs typeface="Inter"/>
                <a:sym typeface="Inter"/>
              </a:rPr>
              <a:t>We want to power up children, young people &amp; young adults to live with pride, purpose and </a:t>
            </a:r>
            <a:endParaRPr sz="1400" b="0" i="0" u="none" strike="noStrike" cap="none">
              <a:solidFill>
                <a:srgbClr val="000000"/>
              </a:solidFill>
              <a:latin typeface="Arial"/>
              <a:ea typeface="Arial"/>
              <a:cs typeface="Arial"/>
              <a:sym typeface="Arial"/>
            </a:endParaRPr>
          </a:p>
          <a:p>
            <a:pPr marL="6257" marR="202110" lvl="0" indent="0" algn="ctr" rtl="0">
              <a:lnSpc>
                <a:spcPct val="150000"/>
              </a:lnSpc>
              <a:spcBef>
                <a:spcPts val="44"/>
              </a:spcBef>
              <a:spcAft>
                <a:spcPts val="0"/>
              </a:spcAft>
              <a:buClr>
                <a:srgbClr val="000000"/>
              </a:buClr>
              <a:buSzPts val="1200"/>
              <a:buFont typeface="Arial"/>
              <a:buNone/>
            </a:pPr>
            <a:r>
              <a:rPr lang="en-GB" sz="1200" b="0" i="0" u="none" strike="noStrike" cap="none">
                <a:solidFill>
                  <a:schemeClr val="dk1"/>
                </a:solidFill>
                <a:latin typeface="Inter"/>
                <a:ea typeface="Inter"/>
                <a:cs typeface="Inter"/>
                <a:sym typeface="Inter"/>
              </a:rPr>
              <a:t>prepared to make positive life choices.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p:nvPr/>
        </p:nvSpPr>
        <p:spPr>
          <a:xfrm rot="720000">
            <a:off x="708898" y="5948463"/>
            <a:ext cx="76157" cy="64120"/>
          </a:xfrm>
          <a:prstGeom prst="rect">
            <a:avLst/>
          </a:prstGeom>
          <a:noFill/>
          <a:ln>
            <a:noFill/>
          </a:ln>
        </p:spPr>
        <p:txBody>
          <a:bodyPr spcFirstLastPara="1" wrap="square" lIns="0" tIns="0" rIns="0" bIns="0" anchor="t" anchorCtr="0">
            <a:spAutoFit/>
          </a:bodyPr>
          <a:lstStyle/>
          <a:p>
            <a:pPr marL="0" marR="0" lvl="0" indent="0" algn="l" rtl="0">
              <a:lnSpc>
                <a:spcPct val="102141"/>
              </a:lnSpc>
              <a:spcBef>
                <a:spcPts val="0"/>
              </a:spcBef>
              <a:spcAft>
                <a:spcPts val="0"/>
              </a:spcAft>
              <a:buClr>
                <a:srgbClr val="000000"/>
              </a:buClr>
              <a:buSzPts val="467"/>
              <a:buFont typeface="Arial"/>
              <a:buNone/>
            </a:pPr>
            <a:r>
              <a:rPr lang="en-GB" sz="467" b="1" i="0" u="none" strike="noStrike" cap="none">
                <a:solidFill>
                  <a:srgbClr val="FFFFFF"/>
                </a:solidFill>
                <a:latin typeface="Big Shoulders Display SemiBold"/>
                <a:ea typeface="Big Shoulders Display SemiBold"/>
                <a:cs typeface="Big Shoulders Display SemiBold"/>
                <a:sym typeface="Big Shoulders Display SemiBold"/>
              </a:rPr>
              <a:t>by</a:t>
            </a:r>
            <a:endParaRPr sz="467" b="0" i="0" u="none" strike="noStrike" cap="none">
              <a:solidFill>
                <a:srgbClr val="000000"/>
              </a:solidFill>
              <a:latin typeface="Big Shoulders Display SemiBold"/>
              <a:ea typeface="Big Shoulders Display SemiBold"/>
              <a:cs typeface="Big Shoulders Display SemiBold"/>
              <a:sym typeface="Big Shoulders Display SemiBold"/>
            </a:endParaRPr>
          </a:p>
        </p:txBody>
      </p:sp>
      <p:sp>
        <p:nvSpPr>
          <p:cNvPr id="128" name="Google Shape;128;p6"/>
          <p:cNvSpPr txBox="1">
            <a:spLocks noGrp="1"/>
          </p:cNvSpPr>
          <p:nvPr>
            <p:ph type="title"/>
          </p:nvPr>
        </p:nvSpPr>
        <p:spPr>
          <a:xfrm>
            <a:off x="298057" y="195586"/>
            <a:ext cx="3912963" cy="735474"/>
          </a:xfrm>
          <a:prstGeom prst="rect">
            <a:avLst/>
          </a:prstGeom>
          <a:noFill/>
          <a:ln>
            <a:noFill/>
          </a:ln>
        </p:spPr>
        <p:txBody>
          <a:bodyPr spcFirstLastPara="1" wrap="square" lIns="0" tIns="7500" rIns="0" bIns="0" anchor="t" anchorCtr="0">
            <a:spAutoFit/>
          </a:bodyPr>
          <a:lstStyle/>
          <a:p>
            <a:pPr marL="6257" lvl="0" indent="0" algn="l" rtl="0">
              <a:lnSpc>
                <a:spcPct val="100000"/>
              </a:lnSpc>
              <a:spcBef>
                <a:spcPts val="0"/>
              </a:spcBef>
              <a:spcAft>
                <a:spcPts val="0"/>
              </a:spcAft>
              <a:buSzPts val="1400"/>
              <a:buNone/>
            </a:pPr>
            <a:r>
              <a:rPr lang="en-GB" sz="4730">
                <a:solidFill>
                  <a:srgbClr val="1D2041"/>
                </a:solidFill>
              </a:rPr>
              <a:t>OUR SERVICES </a:t>
            </a:r>
            <a:endParaRPr sz="4730"/>
          </a:p>
        </p:txBody>
      </p:sp>
      <p:sp>
        <p:nvSpPr>
          <p:cNvPr id="129" name="Google Shape;129;p6"/>
          <p:cNvSpPr txBox="1"/>
          <p:nvPr/>
        </p:nvSpPr>
        <p:spPr>
          <a:xfrm>
            <a:off x="7207628" y="6600762"/>
            <a:ext cx="2450530" cy="96925"/>
          </a:xfrm>
          <a:prstGeom prst="rect">
            <a:avLst/>
          </a:prstGeom>
          <a:noFill/>
          <a:ln>
            <a:noFill/>
          </a:ln>
        </p:spPr>
        <p:txBody>
          <a:bodyPr spcFirstLastPara="1" wrap="square" lIns="0" tIns="5925" rIns="0" bIns="0" anchor="t" anchorCtr="0">
            <a:spAutoFit/>
          </a:bodyPr>
          <a:lstStyle/>
          <a:p>
            <a:pPr marL="6257" marR="0" lvl="0" indent="0" algn="l" rtl="0">
              <a:lnSpc>
                <a:spcPct val="100000"/>
              </a:lnSpc>
              <a:spcBef>
                <a:spcPts val="0"/>
              </a:spcBef>
              <a:spcAft>
                <a:spcPts val="0"/>
              </a:spcAft>
              <a:buClr>
                <a:srgbClr val="000000"/>
              </a:buClr>
              <a:buSzPts val="591"/>
              <a:buFont typeface="Arial"/>
              <a:buNone/>
            </a:pPr>
            <a:r>
              <a:rPr lang="en-GB" sz="591" b="1" i="0" u="none" strike="noStrike" cap="none">
                <a:solidFill>
                  <a:schemeClr val="dk1"/>
                </a:solidFill>
                <a:latin typeface="Inter"/>
                <a:ea typeface="Inter"/>
                <a:cs typeface="Inter"/>
                <a:sym typeface="Inter"/>
              </a:rPr>
              <a:t>Powered by CAN </a:t>
            </a:r>
            <a:r>
              <a:rPr lang="en-GB" sz="591" b="0" i="0" u="none" strike="noStrike" cap="none">
                <a:solidFill>
                  <a:schemeClr val="dk1"/>
                </a:solidFill>
                <a:latin typeface="Inter"/>
                <a:ea typeface="Inter"/>
                <a:cs typeface="Inter"/>
                <a:sym typeface="Inter"/>
              </a:rPr>
              <a:t>– Recruitment Pack | </a:t>
            </a:r>
            <a:r>
              <a:rPr lang="en-GB" sz="591" b="1" i="0" u="sng" strike="noStrike" cap="none">
                <a:solidFill>
                  <a:schemeClr val="dk1"/>
                </a:solidFill>
                <a:latin typeface="Inter"/>
                <a:ea typeface="Inter"/>
                <a:cs typeface="Inter"/>
                <a:sym typeface="Inter"/>
                <a:hlinkClick r:id="rId3">
                  <a:extLst>
                    <a:ext uri="{A12FA001-AC4F-418D-AE19-62706E023703}">
                      <ahyp:hlinkClr xmlns:ahyp="http://schemas.microsoft.com/office/drawing/2018/hyperlinkcolor" val="tx"/>
                    </a:ext>
                  </a:extLst>
                </a:hlinkClick>
              </a:rPr>
              <a:t>www.poweredbycan.org</a:t>
            </a:r>
            <a:endParaRPr sz="591" b="0" i="0" u="none" strike="noStrike" cap="none">
              <a:solidFill>
                <a:schemeClr val="dk1"/>
              </a:solidFill>
              <a:latin typeface="Inter"/>
              <a:ea typeface="Inter"/>
              <a:cs typeface="Inter"/>
              <a:sym typeface="Inter"/>
            </a:endParaRPr>
          </a:p>
        </p:txBody>
      </p:sp>
      <p:pic>
        <p:nvPicPr>
          <p:cNvPr id="130" name="Google Shape;130;p6"/>
          <p:cNvPicPr preferRelativeResize="0"/>
          <p:nvPr/>
        </p:nvPicPr>
        <p:blipFill rotWithShape="1">
          <a:blip r:embed="rId4">
            <a:alphaModFix/>
          </a:blip>
          <a:srcRect/>
          <a:stretch/>
        </p:blipFill>
        <p:spPr>
          <a:xfrm>
            <a:off x="1249336" y="1164562"/>
            <a:ext cx="2659539" cy="1020011"/>
          </a:xfrm>
          <a:prstGeom prst="rect">
            <a:avLst/>
          </a:prstGeom>
          <a:noFill/>
          <a:ln>
            <a:noFill/>
          </a:ln>
        </p:spPr>
      </p:pic>
      <p:pic>
        <p:nvPicPr>
          <p:cNvPr id="131" name="Google Shape;131;p6"/>
          <p:cNvPicPr preferRelativeResize="0"/>
          <p:nvPr/>
        </p:nvPicPr>
        <p:blipFill rotWithShape="1">
          <a:blip r:embed="rId5">
            <a:alphaModFix/>
          </a:blip>
          <a:srcRect/>
          <a:stretch/>
        </p:blipFill>
        <p:spPr>
          <a:xfrm>
            <a:off x="6392868" y="3503427"/>
            <a:ext cx="2040023" cy="1401733"/>
          </a:xfrm>
          <a:prstGeom prst="rect">
            <a:avLst/>
          </a:prstGeom>
          <a:noFill/>
          <a:ln>
            <a:noFill/>
          </a:ln>
        </p:spPr>
      </p:pic>
      <p:pic>
        <p:nvPicPr>
          <p:cNvPr id="132" name="Google Shape;132;p6"/>
          <p:cNvPicPr preferRelativeResize="0"/>
          <p:nvPr/>
        </p:nvPicPr>
        <p:blipFill rotWithShape="1">
          <a:blip r:embed="rId6">
            <a:alphaModFix/>
          </a:blip>
          <a:srcRect/>
          <a:stretch/>
        </p:blipFill>
        <p:spPr>
          <a:xfrm>
            <a:off x="6052008" y="1139736"/>
            <a:ext cx="2659539" cy="1020011"/>
          </a:xfrm>
          <a:prstGeom prst="rect">
            <a:avLst/>
          </a:prstGeom>
          <a:noFill/>
          <a:ln>
            <a:noFill/>
          </a:ln>
        </p:spPr>
      </p:pic>
      <p:pic>
        <p:nvPicPr>
          <p:cNvPr id="133" name="Google Shape;133;p6"/>
          <p:cNvPicPr preferRelativeResize="0"/>
          <p:nvPr/>
        </p:nvPicPr>
        <p:blipFill rotWithShape="1">
          <a:blip r:embed="rId7">
            <a:alphaModFix/>
          </a:blip>
          <a:srcRect/>
          <a:stretch/>
        </p:blipFill>
        <p:spPr>
          <a:xfrm>
            <a:off x="1494915" y="3457619"/>
            <a:ext cx="2040023" cy="1401733"/>
          </a:xfrm>
          <a:prstGeom prst="rect">
            <a:avLst/>
          </a:prstGeom>
          <a:noFill/>
          <a:ln>
            <a:noFill/>
          </a:ln>
        </p:spPr>
      </p:pic>
      <p:sp>
        <p:nvSpPr>
          <p:cNvPr id="134" name="Google Shape;134;p6"/>
          <p:cNvSpPr txBox="1"/>
          <p:nvPr/>
        </p:nvSpPr>
        <p:spPr>
          <a:xfrm>
            <a:off x="297303" y="2340271"/>
            <a:ext cx="4747791" cy="739217"/>
          </a:xfrm>
          <a:prstGeom prst="rect">
            <a:avLst/>
          </a:prstGeom>
          <a:noFill/>
          <a:ln>
            <a:noFill/>
          </a:ln>
        </p:spPr>
        <p:txBody>
          <a:bodyPr spcFirstLastPara="1" wrap="square" lIns="0" tIns="5925" rIns="0" bIns="0" anchor="t" anchorCtr="0">
            <a:spAutoFit/>
          </a:bodyPr>
          <a:lstStyle/>
          <a:p>
            <a:pPr marL="6257" marR="2503" lvl="0" indent="0" algn="ctr" rtl="0">
              <a:lnSpc>
                <a:spcPct val="111800"/>
              </a:lnSpc>
              <a:spcBef>
                <a:spcPts val="0"/>
              </a:spcBef>
              <a:spcAft>
                <a:spcPts val="0"/>
              </a:spcAft>
              <a:buClr>
                <a:srgbClr val="000000"/>
              </a:buClr>
              <a:buSzPts val="1453"/>
              <a:buFont typeface="Arial"/>
              <a:buNone/>
            </a:pPr>
            <a:r>
              <a:rPr lang="en-GB" sz="1453" b="1" i="0" u="none" strike="noStrike" cap="none">
                <a:solidFill>
                  <a:srgbClr val="0484AF"/>
                </a:solidFill>
                <a:latin typeface="Inter SemiBold"/>
                <a:ea typeface="Inter SemiBold"/>
                <a:cs typeface="Inter SemiBold"/>
                <a:sym typeface="Inter SemiBold"/>
              </a:rPr>
              <a:t>Celebrating culture &amp; civic responsibility through confidence, creativity &amp; connecting with others…</a:t>
            </a:r>
            <a:endParaRPr sz="1400" b="0" i="0" u="none" strike="noStrike" cap="none">
              <a:solidFill>
                <a:srgbClr val="000000"/>
              </a:solidFill>
              <a:latin typeface="Arial"/>
              <a:ea typeface="Arial"/>
              <a:cs typeface="Arial"/>
              <a:sym typeface="Arial"/>
            </a:endParaRPr>
          </a:p>
          <a:p>
            <a:pPr marL="6257" marR="2503" lvl="0" indent="0" algn="l" rtl="0">
              <a:lnSpc>
                <a:spcPct val="111800"/>
              </a:lnSpc>
              <a:spcBef>
                <a:spcPts val="47"/>
              </a:spcBef>
              <a:spcAft>
                <a:spcPts val="0"/>
              </a:spcAft>
              <a:buClr>
                <a:srgbClr val="000000"/>
              </a:buClr>
              <a:buSzPts val="1453"/>
              <a:buFont typeface="Arial"/>
              <a:buNone/>
            </a:pPr>
            <a:endParaRPr sz="1453" b="1" i="0" u="none" strike="noStrike" cap="none">
              <a:solidFill>
                <a:srgbClr val="0484AF"/>
              </a:solidFill>
              <a:latin typeface="Inter SemiBold"/>
              <a:ea typeface="Inter SemiBold"/>
              <a:cs typeface="Inter SemiBold"/>
              <a:sym typeface="Inter SemiBold"/>
            </a:endParaRPr>
          </a:p>
        </p:txBody>
      </p:sp>
      <p:sp>
        <p:nvSpPr>
          <p:cNvPr id="135" name="Google Shape;135;p6"/>
          <p:cNvSpPr txBox="1"/>
          <p:nvPr/>
        </p:nvSpPr>
        <p:spPr>
          <a:xfrm>
            <a:off x="450455" y="5072735"/>
            <a:ext cx="4442994" cy="739217"/>
          </a:xfrm>
          <a:prstGeom prst="rect">
            <a:avLst/>
          </a:prstGeom>
          <a:noFill/>
          <a:ln>
            <a:noFill/>
          </a:ln>
        </p:spPr>
        <p:txBody>
          <a:bodyPr spcFirstLastPara="1" wrap="square" lIns="0" tIns="5925" rIns="0" bIns="0" anchor="t" anchorCtr="0">
            <a:spAutoFit/>
          </a:bodyPr>
          <a:lstStyle/>
          <a:p>
            <a:pPr marL="6257" marR="2503" lvl="0" indent="0" algn="ctr" rtl="0">
              <a:lnSpc>
                <a:spcPct val="111800"/>
              </a:lnSpc>
              <a:spcBef>
                <a:spcPts val="0"/>
              </a:spcBef>
              <a:spcAft>
                <a:spcPts val="0"/>
              </a:spcAft>
              <a:buClr>
                <a:srgbClr val="000000"/>
              </a:buClr>
              <a:buSzPts val="1453"/>
              <a:buFont typeface="Arial"/>
              <a:buNone/>
            </a:pPr>
            <a:r>
              <a:rPr lang="en-GB" sz="1453" b="1" i="0" u="none" strike="noStrike" cap="none">
                <a:solidFill>
                  <a:srgbClr val="0484AF"/>
                </a:solidFill>
                <a:latin typeface="Inter SemiBold"/>
                <a:ea typeface="Inter SemiBold"/>
                <a:cs typeface="Inter SemiBold"/>
                <a:sym typeface="Inter SemiBold"/>
              </a:rPr>
              <a:t>Taking the time to talk, tackle &amp; transform into our true selves…</a:t>
            </a:r>
            <a:endParaRPr sz="1400" b="0" i="0" u="none" strike="noStrike" cap="none">
              <a:solidFill>
                <a:srgbClr val="000000"/>
              </a:solidFill>
              <a:latin typeface="Arial"/>
              <a:ea typeface="Arial"/>
              <a:cs typeface="Arial"/>
              <a:sym typeface="Arial"/>
            </a:endParaRPr>
          </a:p>
          <a:p>
            <a:pPr marL="6257" marR="2503" lvl="0" indent="0" algn="l" rtl="0">
              <a:lnSpc>
                <a:spcPct val="111800"/>
              </a:lnSpc>
              <a:spcBef>
                <a:spcPts val="47"/>
              </a:spcBef>
              <a:spcAft>
                <a:spcPts val="0"/>
              </a:spcAft>
              <a:buClr>
                <a:srgbClr val="000000"/>
              </a:buClr>
              <a:buSzPts val="1453"/>
              <a:buFont typeface="Arial"/>
              <a:buNone/>
            </a:pPr>
            <a:endParaRPr sz="1453" b="1" i="0" u="none" strike="noStrike" cap="none">
              <a:solidFill>
                <a:srgbClr val="0484AF"/>
              </a:solidFill>
              <a:latin typeface="Inter SemiBold"/>
              <a:ea typeface="Inter SemiBold"/>
              <a:cs typeface="Inter SemiBold"/>
              <a:sym typeface="Inter SemiBold"/>
            </a:endParaRPr>
          </a:p>
        </p:txBody>
      </p:sp>
      <p:sp>
        <p:nvSpPr>
          <p:cNvPr id="136" name="Google Shape;136;p6"/>
          <p:cNvSpPr txBox="1"/>
          <p:nvPr/>
        </p:nvSpPr>
        <p:spPr>
          <a:xfrm>
            <a:off x="5136498" y="5072735"/>
            <a:ext cx="4552759" cy="488828"/>
          </a:xfrm>
          <a:prstGeom prst="rect">
            <a:avLst/>
          </a:prstGeom>
          <a:noFill/>
          <a:ln>
            <a:noFill/>
          </a:ln>
        </p:spPr>
        <p:txBody>
          <a:bodyPr spcFirstLastPara="1" wrap="square" lIns="0" tIns="5925" rIns="0" bIns="0" anchor="t" anchorCtr="0">
            <a:spAutoFit/>
          </a:bodyPr>
          <a:lstStyle/>
          <a:p>
            <a:pPr marL="6257" marR="2503" lvl="0" indent="0" algn="ctr" rtl="0">
              <a:lnSpc>
                <a:spcPct val="111800"/>
              </a:lnSpc>
              <a:spcBef>
                <a:spcPts val="0"/>
              </a:spcBef>
              <a:spcAft>
                <a:spcPts val="0"/>
              </a:spcAft>
              <a:buClr>
                <a:srgbClr val="000000"/>
              </a:buClr>
              <a:buSzPts val="1453"/>
              <a:buFont typeface="Arial"/>
              <a:buNone/>
            </a:pPr>
            <a:r>
              <a:rPr lang="en-GB" sz="1453" b="1" i="0" u="none" strike="noStrike" cap="none">
                <a:solidFill>
                  <a:srgbClr val="0484AF"/>
                </a:solidFill>
                <a:latin typeface="Inter SemiBold"/>
                <a:ea typeface="Inter SemiBold"/>
                <a:cs typeface="Inter SemiBold"/>
                <a:sym typeface="Inter SemiBold"/>
              </a:rPr>
              <a:t>Always aiming high, aspiring to achieve &amp; Accelerating your ambitions …</a:t>
            </a:r>
            <a:endParaRPr sz="1400" b="0" i="0" u="none" strike="noStrike" cap="none">
              <a:solidFill>
                <a:srgbClr val="000000"/>
              </a:solidFill>
              <a:latin typeface="Arial"/>
              <a:ea typeface="Arial"/>
              <a:cs typeface="Arial"/>
              <a:sym typeface="Arial"/>
            </a:endParaRPr>
          </a:p>
        </p:txBody>
      </p:sp>
      <p:sp>
        <p:nvSpPr>
          <p:cNvPr id="137" name="Google Shape;137;p6"/>
          <p:cNvSpPr txBox="1"/>
          <p:nvPr/>
        </p:nvSpPr>
        <p:spPr>
          <a:xfrm>
            <a:off x="5263636" y="2340271"/>
            <a:ext cx="4298485" cy="453177"/>
          </a:xfrm>
          <a:prstGeom prst="rect">
            <a:avLst/>
          </a:prstGeom>
          <a:noFill/>
          <a:ln>
            <a:noFill/>
          </a:ln>
        </p:spPr>
        <p:txBody>
          <a:bodyPr spcFirstLastPara="1" wrap="square" lIns="0" tIns="5925" rIns="0" bIns="0" anchor="t" anchorCtr="0">
            <a:spAutoFit/>
          </a:bodyPr>
          <a:lstStyle/>
          <a:p>
            <a:pPr marL="0" marR="0" lvl="0" indent="0" algn="ctr" rtl="0">
              <a:lnSpc>
                <a:spcPct val="100000"/>
              </a:lnSpc>
              <a:spcBef>
                <a:spcPts val="0"/>
              </a:spcBef>
              <a:spcAft>
                <a:spcPts val="0"/>
              </a:spcAft>
              <a:buClr>
                <a:srgbClr val="000000"/>
              </a:buClr>
              <a:buSzPts val="1453"/>
              <a:buFont typeface="Arial"/>
              <a:buNone/>
            </a:pPr>
            <a:r>
              <a:rPr lang="en-GB" sz="1453" b="1" i="0" u="none" strike="noStrike" cap="none">
                <a:solidFill>
                  <a:srgbClr val="0484AF"/>
                </a:solidFill>
                <a:latin typeface="Inter SemiBold"/>
                <a:ea typeface="Inter SemiBold"/>
                <a:cs typeface="Inter SemiBold"/>
                <a:sym typeface="Inter SemiBold"/>
              </a:rPr>
              <a:t>Promoting positive lifestyles and empowering people through participation… </a:t>
            </a:r>
            <a:endParaRPr sz="1400" b="0" i="0" u="none" strike="noStrike" cap="none">
              <a:solidFill>
                <a:srgbClr val="000000"/>
              </a:solidFill>
              <a:latin typeface="Arial"/>
              <a:ea typeface="Arial"/>
              <a:cs typeface="Arial"/>
              <a:sym typeface="Arial"/>
            </a:endParaRPr>
          </a:p>
        </p:txBody>
      </p:sp>
      <p:pic>
        <p:nvPicPr>
          <p:cNvPr id="138" name="Google Shape;138;p6"/>
          <p:cNvPicPr preferRelativeResize="0"/>
          <p:nvPr/>
        </p:nvPicPr>
        <p:blipFill rotWithShape="1">
          <a:blip r:embed="rId7">
            <a:alphaModFix/>
          </a:blip>
          <a:srcRect/>
          <a:stretch/>
        </p:blipFill>
        <p:spPr>
          <a:xfrm>
            <a:off x="1494915" y="3457619"/>
            <a:ext cx="2040023" cy="1401733"/>
          </a:xfrm>
          <a:prstGeom prst="rect">
            <a:avLst/>
          </a:prstGeom>
          <a:noFill/>
          <a:ln>
            <a:noFill/>
          </a:ln>
        </p:spPr>
      </p:pic>
      <p:sp>
        <p:nvSpPr>
          <p:cNvPr id="139" name="Google Shape;139;p6"/>
          <p:cNvSpPr txBox="1"/>
          <p:nvPr/>
        </p:nvSpPr>
        <p:spPr>
          <a:xfrm>
            <a:off x="3367951" y="4479413"/>
            <a:ext cx="3399300" cy="485700"/>
          </a:xfrm>
          <a:prstGeom prst="rect">
            <a:avLst/>
          </a:prstGeom>
          <a:noFill/>
          <a:ln>
            <a:noFill/>
          </a:ln>
        </p:spPr>
        <p:txBody>
          <a:bodyPr spcFirstLastPara="1" wrap="square" lIns="0" tIns="5925" rIns="0" bIns="0" anchor="t" anchorCtr="0">
            <a:spAutoFit/>
          </a:bodyPr>
          <a:lstStyle/>
          <a:p>
            <a:pPr marL="12700" marR="0" lvl="0" indent="0" algn="ctr" rtl="0">
              <a:lnSpc>
                <a:spcPct val="112000"/>
              </a:lnSpc>
              <a:spcBef>
                <a:spcPts val="0"/>
              </a:spcBef>
              <a:spcAft>
                <a:spcPts val="0"/>
              </a:spcAft>
              <a:buClr>
                <a:srgbClr val="000000"/>
              </a:buClr>
              <a:buSzPts val="1100"/>
              <a:buFont typeface="Arial"/>
              <a:buNone/>
            </a:pPr>
            <a:r>
              <a:rPr lang="en-GB" sz="1450" b="1" i="0" u="none" strike="noStrike" cap="none">
                <a:solidFill>
                  <a:srgbClr val="0484AF"/>
                </a:solidFill>
                <a:latin typeface="Inter"/>
                <a:ea typeface="Inter"/>
                <a:cs typeface="Inter"/>
                <a:sym typeface="Inter"/>
              </a:rPr>
              <a:t>Navigating the narrative…</a:t>
            </a:r>
            <a:endParaRPr sz="1450" b="1" i="0" u="none" strike="noStrike" cap="none">
              <a:solidFill>
                <a:srgbClr val="0484AF"/>
              </a:solidFill>
              <a:latin typeface="Inter"/>
              <a:ea typeface="Inter"/>
              <a:cs typeface="Inter"/>
              <a:sym typeface="Inter"/>
            </a:endParaRPr>
          </a:p>
          <a:p>
            <a:pPr marL="6257" marR="2503" lvl="0" indent="0" algn="l" rtl="0">
              <a:lnSpc>
                <a:spcPct val="111800"/>
              </a:lnSpc>
              <a:spcBef>
                <a:spcPts val="47"/>
              </a:spcBef>
              <a:spcAft>
                <a:spcPts val="0"/>
              </a:spcAft>
              <a:buClr>
                <a:srgbClr val="000000"/>
              </a:buClr>
              <a:buSzPts val="1453"/>
              <a:buFont typeface="Arial"/>
              <a:buNone/>
            </a:pPr>
            <a:endParaRPr sz="1453" b="1" i="0" u="none" strike="noStrike" cap="none">
              <a:solidFill>
                <a:srgbClr val="0484AF"/>
              </a:solidFill>
              <a:latin typeface="Inter SemiBold"/>
              <a:ea typeface="Inter SemiBold"/>
              <a:cs typeface="Inter SemiBold"/>
              <a:sym typeface="Inter SemiBold"/>
            </a:endParaRPr>
          </a:p>
        </p:txBody>
      </p:sp>
      <p:sp>
        <p:nvSpPr>
          <p:cNvPr id="140" name="Google Shape;140;p6"/>
          <p:cNvSpPr/>
          <p:nvPr/>
        </p:nvSpPr>
        <p:spPr>
          <a:xfrm>
            <a:off x="3771276" y="2860950"/>
            <a:ext cx="2277600" cy="1565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1" name="Google Shape;141;p6"/>
          <p:cNvPicPr preferRelativeResize="0"/>
          <p:nvPr/>
        </p:nvPicPr>
        <p:blipFill rotWithShape="1">
          <a:blip r:embed="rId8">
            <a:alphaModFix/>
          </a:blip>
          <a:srcRect/>
          <a:stretch/>
        </p:blipFill>
        <p:spPr>
          <a:xfrm>
            <a:off x="3825125" y="2852936"/>
            <a:ext cx="2277600" cy="15670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rot="720000">
            <a:off x="726225" y="5829837"/>
            <a:ext cx="76157" cy="73418"/>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Clr>
                <a:srgbClr val="000000"/>
              </a:buClr>
              <a:buSzPts val="467"/>
              <a:buFont typeface="Arial"/>
              <a:buNone/>
            </a:pPr>
            <a:r>
              <a:rPr lang="en-GB" sz="467" b="1" i="0" u="none" strike="noStrike" cap="none">
                <a:solidFill>
                  <a:srgbClr val="FFFFFF"/>
                </a:solidFill>
                <a:latin typeface="Big Shoulders Display SemiBold"/>
                <a:ea typeface="Big Shoulders Display SemiBold"/>
                <a:cs typeface="Big Shoulders Display SemiBold"/>
                <a:sym typeface="Big Shoulders Display SemiBold"/>
              </a:rPr>
              <a:t>by</a:t>
            </a:r>
            <a:endParaRPr sz="467" b="0" i="0" u="none" strike="noStrike" cap="none">
              <a:solidFill>
                <a:srgbClr val="000000"/>
              </a:solidFill>
              <a:latin typeface="Big Shoulders Display SemiBold"/>
              <a:ea typeface="Big Shoulders Display SemiBold"/>
              <a:cs typeface="Big Shoulders Display SemiBold"/>
              <a:sym typeface="Big Shoulders Display SemiBold"/>
            </a:endParaRPr>
          </a:p>
        </p:txBody>
      </p:sp>
      <p:sp>
        <p:nvSpPr>
          <p:cNvPr id="147" name="Google Shape;147;p7"/>
          <p:cNvSpPr txBox="1">
            <a:spLocks noGrp="1"/>
          </p:cNvSpPr>
          <p:nvPr>
            <p:ph type="title"/>
          </p:nvPr>
        </p:nvSpPr>
        <p:spPr>
          <a:xfrm>
            <a:off x="177519" y="210401"/>
            <a:ext cx="4439865" cy="735467"/>
          </a:xfrm>
          <a:prstGeom prst="rect">
            <a:avLst/>
          </a:prstGeom>
          <a:noFill/>
          <a:ln>
            <a:noFill/>
          </a:ln>
        </p:spPr>
        <p:txBody>
          <a:bodyPr spcFirstLastPara="1" wrap="square" lIns="0" tIns="7500" rIns="0" bIns="0" anchor="t" anchorCtr="0">
            <a:spAutoFit/>
          </a:bodyPr>
          <a:lstStyle/>
          <a:p>
            <a:pPr marL="6257" lvl="0" indent="0" algn="l" rtl="0">
              <a:lnSpc>
                <a:spcPct val="100000"/>
              </a:lnSpc>
              <a:spcBef>
                <a:spcPts val="0"/>
              </a:spcBef>
              <a:spcAft>
                <a:spcPts val="0"/>
              </a:spcAft>
              <a:buSzPts val="1400"/>
              <a:buNone/>
            </a:pPr>
            <a:r>
              <a:rPr lang="en-GB" sz="4730">
                <a:solidFill>
                  <a:srgbClr val="1D2041"/>
                </a:solidFill>
              </a:rPr>
              <a:t>OUR OBJECTIVES</a:t>
            </a:r>
            <a:endParaRPr sz="4730"/>
          </a:p>
        </p:txBody>
      </p:sp>
      <p:sp>
        <p:nvSpPr>
          <p:cNvPr id="148" name="Google Shape;148;p7"/>
          <p:cNvSpPr txBox="1"/>
          <p:nvPr/>
        </p:nvSpPr>
        <p:spPr>
          <a:xfrm>
            <a:off x="600128" y="1421777"/>
            <a:ext cx="5132600" cy="648361"/>
          </a:xfrm>
          <a:prstGeom prst="rect">
            <a:avLst/>
          </a:prstGeom>
          <a:noFill/>
          <a:ln>
            <a:noFill/>
          </a:ln>
        </p:spPr>
        <p:txBody>
          <a:bodyPr spcFirstLastPara="1" wrap="square" lIns="0" tIns="5625" rIns="0" bIns="0" anchor="t" anchorCtr="0">
            <a:spAutoFit/>
          </a:bodyPr>
          <a:lstStyle/>
          <a:p>
            <a:pPr marL="6257" marR="2503" lvl="0" indent="0" algn="l" rtl="0">
              <a:lnSpc>
                <a:spcPct val="116300"/>
              </a:lnSpc>
              <a:spcBef>
                <a:spcPts val="0"/>
              </a:spcBef>
              <a:spcAft>
                <a:spcPts val="0"/>
              </a:spcAft>
              <a:buClr>
                <a:srgbClr val="000000"/>
              </a:buClr>
              <a:buSzPts val="1200"/>
              <a:buFont typeface="Arial"/>
              <a:buNone/>
            </a:pPr>
            <a:r>
              <a:rPr lang="en-GB" sz="1200" b="0" i="0" u="none" strike="noStrike" cap="none">
                <a:solidFill>
                  <a:srgbClr val="343A40"/>
                </a:solidFill>
                <a:latin typeface="Inter"/>
                <a:ea typeface="Inter"/>
                <a:cs typeface="Inter"/>
                <a:sym typeface="Inter"/>
              </a:rPr>
              <a:t>To develop collective understanding and knowledge on the identity of place to strength the services that are relevant to meet the needs of children, young people &amp; young adults.</a:t>
            </a:r>
            <a:endParaRPr sz="1200" b="0" i="0" u="none" strike="noStrike" cap="none">
              <a:solidFill>
                <a:srgbClr val="000000"/>
              </a:solidFill>
              <a:latin typeface="Inter"/>
              <a:ea typeface="Inter"/>
              <a:cs typeface="Inter"/>
              <a:sym typeface="Inter"/>
            </a:endParaRPr>
          </a:p>
        </p:txBody>
      </p:sp>
      <p:sp>
        <p:nvSpPr>
          <p:cNvPr id="149" name="Google Shape;149;p7"/>
          <p:cNvSpPr txBox="1"/>
          <p:nvPr/>
        </p:nvSpPr>
        <p:spPr>
          <a:xfrm>
            <a:off x="641670" y="2488264"/>
            <a:ext cx="5038125" cy="648361"/>
          </a:xfrm>
          <a:prstGeom prst="rect">
            <a:avLst/>
          </a:prstGeom>
          <a:noFill/>
          <a:ln>
            <a:noFill/>
          </a:ln>
        </p:spPr>
        <p:txBody>
          <a:bodyPr spcFirstLastPara="1" wrap="square" lIns="0" tIns="5625" rIns="0" bIns="0" anchor="t" anchorCtr="0">
            <a:spAutoFit/>
          </a:bodyPr>
          <a:lstStyle/>
          <a:p>
            <a:pPr marL="6257" marR="2503" lvl="0" indent="0" algn="l" rtl="0">
              <a:lnSpc>
                <a:spcPct val="116300"/>
              </a:lnSpc>
              <a:spcBef>
                <a:spcPts val="0"/>
              </a:spcBef>
              <a:spcAft>
                <a:spcPts val="0"/>
              </a:spcAft>
              <a:buClr>
                <a:srgbClr val="000000"/>
              </a:buClr>
              <a:buSzPts val="1200"/>
              <a:buFont typeface="Arial"/>
              <a:buNone/>
            </a:pPr>
            <a:r>
              <a:rPr lang="en-GB" sz="1200" b="0" i="0" u="none" strike="noStrike" cap="none">
                <a:solidFill>
                  <a:srgbClr val="343A40"/>
                </a:solidFill>
                <a:latin typeface="Inter"/>
                <a:ea typeface="Inter"/>
                <a:cs typeface="Inter"/>
                <a:sym typeface="Inter"/>
              </a:rPr>
              <a:t>To deliver ambitious and high quality opportunities and experiences for children, young people &amp; young adults to strengthen best practice for the sector to meet soft, hard and transferable skills. </a:t>
            </a:r>
            <a:endParaRPr sz="1200" b="0" i="0" u="none" strike="noStrike" cap="none">
              <a:solidFill>
                <a:srgbClr val="343A40"/>
              </a:solidFill>
              <a:latin typeface="Inter"/>
              <a:ea typeface="Inter"/>
              <a:cs typeface="Inter"/>
              <a:sym typeface="Inter"/>
            </a:endParaRPr>
          </a:p>
        </p:txBody>
      </p:sp>
      <p:grpSp>
        <p:nvGrpSpPr>
          <p:cNvPr id="150" name="Google Shape;150;p7"/>
          <p:cNvGrpSpPr/>
          <p:nvPr/>
        </p:nvGrpSpPr>
        <p:grpSpPr>
          <a:xfrm>
            <a:off x="182499" y="1200525"/>
            <a:ext cx="297504" cy="297868"/>
            <a:chOff x="942378" y="3663613"/>
            <a:chExt cx="603781" cy="604520"/>
          </a:xfrm>
        </p:grpSpPr>
        <p:sp>
          <p:nvSpPr>
            <p:cNvPr id="151" name="Google Shape;151;p7"/>
            <p:cNvSpPr/>
            <p:nvPr/>
          </p:nvSpPr>
          <p:spPr>
            <a:xfrm>
              <a:off x="1544254" y="3962077"/>
              <a:ext cx="1905" cy="5715"/>
            </a:xfrm>
            <a:custGeom>
              <a:avLst/>
              <a:gdLst/>
              <a:ahLst/>
              <a:cxnLst/>
              <a:rect l="l" t="t" r="r" b="b"/>
              <a:pathLst>
                <a:path w="1905" h="5714" extrusionOk="0">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87"/>
                <a:buFont typeface="Arial"/>
                <a:buNone/>
              </a:pPr>
              <a:endParaRPr sz="887" b="0" i="0" u="none" strike="noStrike" cap="none">
                <a:solidFill>
                  <a:srgbClr val="000000"/>
                </a:solidFill>
                <a:latin typeface="Arial"/>
                <a:ea typeface="Arial"/>
                <a:cs typeface="Arial"/>
                <a:sym typeface="Arial"/>
              </a:endParaRPr>
            </a:p>
          </p:txBody>
        </p:sp>
        <p:pic>
          <p:nvPicPr>
            <p:cNvPr id="152" name="Google Shape;152;p7"/>
            <p:cNvPicPr preferRelativeResize="0"/>
            <p:nvPr/>
          </p:nvPicPr>
          <p:blipFill rotWithShape="1">
            <a:blip r:embed="rId3">
              <a:alphaModFix/>
            </a:blip>
            <a:srcRect/>
            <a:stretch/>
          </p:blipFill>
          <p:spPr>
            <a:xfrm>
              <a:off x="1420751" y="3721811"/>
              <a:ext cx="118035" cy="197759"/>
            </a:xfrm>
            <a:prstGeom prst="rect">
              <a:avLst/>
            </a:prstGeom>
            <a:noFill/>
            <a:ln>
              <a:noFill/>
            </a:ln>
          </p:spPr>
        </p:pic>
        <p:sp>
          <p:nvSpPr>
            <p:cNvPr id="153" name="Google Shape;153;p7"/>
            <p:cNvSpPr/>
            <p:nvPr/>
          </p:nvSpPr>
          <p:spPr>
            <a:xfrm>
              <a:off x="942378" y="3663613"/>
              <a:ext cx="602615" cy="604520"/>
            </a:xfrm>
            <a:custGeom>
              <a:avLst/>
              <a:gdLst/>
              <a:ahLst/>
              <a:cxnLst/>
              <a:rect l="l" t="t" r="r" b="b"/>
              <a:pathLst>
                <a:path w="602615" h="604520" extrusionOk="0">
                  <a:moveTo>
                    <a:pt x="37020" y="450989"/>
                  </a:moveTo>
                  <a:lnTo>
                    <a:pt x="35801" y="449275"/>
                  </a:lnTo>
                  <a:lnTo>
                    <a:pt x="35013" y="448360"/>
                  </a:lnTo>
                  <a:lnTo>
                    <a:pt x="34988" y="448868"/>
                  </a:lnTo>
                  <a:lnTo>
                    <a:pt x="36182" y="450532"/>
                  </a:lnTo>
                  <a:lnTo>
                    <a:pt x="36817" y="451167"/>
                  </a:lnTo>
                  <a:lnTo>
                    <a:pt x="37020" y="450989"/>
                  </a:lnTo>
                  <a:close/>
                </a:path>
                <a:path w="602615" h="604520" extrusionOk="0">
                  <a:moveTo>
                    <a:pt x="84734" y="96520"/>
                  </a:moveTo>
                  <a:lnTo>
                    <a:pt x="84556" y="96888"/>
                  </a:lnTo>
                  <a:lnTo>
                    <a:pt x="84734" y="96799"/>
                  </a:lnTo>
                  <a:lnTo>
                    <a:pt x="84734" y="96520"/>
                  </a:lnTo>
                  <a:close/>
                </a:path>
                <a:path w="602615" h="604520" extrusionOk="0">
                  <a:moveTo>
                    <a:pt x="140322" y="45732"/>
                  </a:moveTo>
                  <a:lnTo>
                    <a:pt x="135712" y="47498"/>
                  </a:lnTo>
                  <a:lnTo>
                    <a:pt x="130251" y="49161"/>
                  </a:lnTo>
                  <a:lnTo>
                    <a:pt x="131419" y="49847"/>
                  </a:lnTo>
                  <a:lnTo>
                    <a:pt x="133324" y="50012"/>
                  </a:lnTo>
                  <a:lnTo>
                    <a:pt x="136055" y="48006"/>
                  </a:lnTo>
                  <a:lnTo>
                    <a:pt x="138328" y="46697"/>
                  </a:lnTo>
                  <a:lnTo>
                    <a:pt x="140322" y="45732"/>
                  </a:lnTo>
                  <a:close/>
                </a:path>
                <a:path w="602615" h="604520" extrusionOk="0">
                  <a:moveTo>
                    <a:pt x="142049" y="45516"/>
                  </a:moveTo>
                  <a:lnTo>
                    <a:pt x="141668" y="45720"/>
                  </a:lnTo>
                  <a:lnTo>
                    <a:pt x="141135" y="46228"/>
                  </a:lnTo>
                  <a:lnTo>
                    <a:pt x="141770" y="45720"/>
                  </a:lnTo>
                  <a:lnTo>
                    <a:pt x="141897" y="45643"/>
                  </a:lnTo>
                  <a:lnTo>
                    <a:pt x="142049" y="45516"/>
                  </a:lnTo>
                  <a:close/>
                </a:path>
                <a:path w="602615" h="604520" extrusionOk="0">
                  <a:moveTo>
                    <a:pt x="144030" y="44450"/>
                  </a:moveTo>
                  <a:lnTo>
                    <a:pt x="143268" y="44450"/>
                  </a:lnTo>
                  <a:lnTo>
                    <a:pt x="142049" y="45516"/>
                  </a:lnTo>
                  <a:lnTo>
                    <a:pt x="144030" y="44450"/>
                  </a:lnTo>
                  <a:close/>
                </a:path>
                <a:path w="602615" h="604520" extrusionOk="0">
                  <a:moveTo>
                    <a:pt x="160489" y="571220"/>
                  </a:moveTo>
                  <a:lnTo>
                    <a:pt x="158750" y="570230"/>
                  </a:lnTo>
                  <a:lnTo>
                    <a:pt x="160020" y="571500"/>
                  </a:lnTo>
                  <a:lnTo>
                    <a:pt x="160451" y="571500"/>
                  </a:lnTo>
                  <a:lnTo>
                    <a:pt x="160489" y="571220"/>
                  </a:lnTo>
                  <a:close/>
                </a:path>
                <a:path w="602615" h="604520" extrusionOk="0">
                  <a:moveTo>
                    <a:pt x="332384" y="1816"/>
                  </a:moveTo>
                  <a:lnTo>
                    <a:pt x="328739" y="863"/>
                  </a:lnTo>
                  <a:lnTo>
                    <a:pt x="324459" y="368"/>
                  </a:lnTo>
                  <a:lnTo>
                    <a:pt x="320319" y="812"/>
                  </a:lnTo>
                  <a:lnTo>
                    <a:pt x="322503" y="1257"/>
                  </a:lnTo>
                  <a:lnTo>
                    <a:pt x="325564" y="1333"/>
                  </a:lnTo>
                  <a:lnTo>
                    <a:pt x="328676" y="1282"/>
                  </a:lnTo>
                  <a:lnTo>
                    <a:pt x="332384" y="1816"/>
                  </a:lnTo>
                  <a:close/>
                </a:path>
                <a:path w="602615" h="604520" extrusionOk="0">
                  <a:moveTo>
                    <a:pt x="342671" y="3835"/>
                  </a:moveTo>
                  <a:lnTo>
                    <a:pt x="338582" y="2857"/>
                  </a:lnTo>
                  <a:lnTo>
                    <a:pt x="335280" y="2247"/>
                  </a:lnTo>
                  <a:lnTo>
                    <a:pt x="332384" y="1828"/>
                  </a:lnTo>
                  <a:lnTo>
                    <a:pt x="337337" y="3124"/>
                  </a:lnTo>
                  <a:lnTo>
                    <a:pt x="341210" y="4635"/>
                  </a:lnTo>
                  <a:lnTo>
                    <a:pt x="342671" y="3835"/>
                  </a:lnTo>
                  <a:close/>
                </a:path>
                <a:path w="602615" h="604520" extrusionOk="0">
                  <a:moveTo>
                    <a:pt x="348221" y="601789"/>
                  </a:moveTo>
                  <a:lnTo>
                    <a:pt x="347332" y="601980"/>
                  </a:lnTo>
                  <a:lnTo>
                    <a:pt x="347637" y="601980"/>
                  </a:lnTo>
                  <a:lnTo>
                    <a:pt x="348221" y="601789"/>
                  </a:lnTo>
                  <a:close/>
                </a:path>
                <a:path w="602615" h="604520" extrusionOk="0">
                  <a:moveTo>
                    <a:pt x="357746" y="12039"/>
                  </a:moveTo>
                  <a:lnTo>
                    <a:pt x="356603" y="11379"/>
                  </a:lnTo>
                  <a:lnTo>
                    <a:pt x="348538" y="10337"/>
                  </a:lnTo>
                  <a:lnTo>
                    <a:pt x="347649" y="10642"/>
                  </a:lnTo>
                  <a:lnTo>
                    <a:pt x="349770" y="11303"/>
                  </a:lnTo>
                  <a:lnTo>
                    <a:pt x="352780" y="11658"/>
                  </a:lnTo>
                  <a:lnTo>
                    <a:pt x="354736" y="11671"/>
                  </a:lnTo>
                  <a:lnTo>
                    <a:pt x="357746" y="12039"/>
                  </a:lnTo>
                  <a:close/>
                </a:path>
                <a:path w="602615" h="604520" extrusionOk="0">
                  <a:moveTo>
                    <a:pt x="374789" y="16827"/>
                  </a:moveTo>
                  <a:lnTo>
                    <a:pt x="374573" y="16510"/>
                  </a:lnTo>
                  <a:lnTo>
                    <a:pt x="374015" y="16510"/>
                  </a:lnTo>
                  <a:lnTo>
                    <a:pt x="374789" y="16827"/>
                  </a:lnTo>
                  <a:close/>
                </a:path>
                <a:path w="602615" h="604520" extrusionOk="0">
                  <a:moveTo>
                    <a:pt x="421627" y="29210"/>
                  </a:moveTo>
                  <a:lnTo>
                    <a:pt x="417804" y="26670"/>
                  </a:lnTo>
                  <a:lnTo>
                    <a:pt x="415912" y="26670"/>
                  </a:lnTo>
                  <a:lnTo>
                    <a:pt x="421627" y="29210"/>
                  </a:lnTo>
                  <a:close/>
                </a:path>
                <a:path w="602615" h="604520" extrusionOk="0">
                  <a:moveTo>
                    <a:pt x="422579" y="27127"/>
                  </a:moveTo>
                  <a:lnTo>
                    <a:pt x="422490" y="25285"/>
                  </a:lnTo>
                  <a:lnTo>
                    <a:pt x="421297" y="24904"/>
                  </a:lnTo>
                  <a:lnTo>
                    <a:pt x="418757" y="24320"/>
                  </a:lnTo>
                  <a:lnTo>
                    <a:pt x="417550" y="24015"/>
                  </a:lnTo>
                  <a:lnTo>
                    <a:pt x="416547" y="23939"/>
                  </a:lnTo>
                  <a:lnTo>
                    <a:pt x="416699" y="24320"/>
                  </a:lnTo>
                  <a:lnTo>
                    <a:pt x="417766" y="24841"/>
                  </a:lnTo>
                  <a:lnTo>
                    <a:pt x="420636" y="25946"/>
                  </a:lnTo>
                  <a:lnTo>
                    <a:pt x="422579" y="27127"/>
                  </a:lnTo>
                  <a:close/>
                </a:path>
                <a:path w="602615" h="604520" extrusionOk="0">
                  <a:moveTo>
                    <a:pt x="424903" y="26073"/>
                  </a:moveTo>
                  <a:lnTo>
                    <a:pt x="422541" y="25311"/>
                  </a:lnTo>
                  <a:lnTo>
                    <a:pt x="423481" y="26187"/>
                  </a:lnTo>
                  <a:lnTo>
                    <a:pt x="424903" y="26073"/>
                  </a:lnTo>
                  <a:close/>
                </a:path>
                <a:path w="602615" h="604520" extrusionOk="0">
                  <a:moveTo>
                    <a:pt x="430949" y="29832"/>
                  </a:moveTo>
                  <a:lnTo>
                    <a:pt x="430415" y="29502"/>
                  </a:lnTo>
                  <a:lnTo>
                    <a:pt x="430212" y="29337"/>
                  </a:lnTo>
                  <a:lnTo>
                    <a:pt x="430377" y="29362"/>
                  </a:lnTo>
                  <a:lnTo>
                    <a:pt x="428015" y="28359"/>
                  </a:lnTo>
                  <a:lnTo>
                    <a:pt x="429514" y="29083"/>
                  </a:lnTo>
                  <a:lnTo>
                    <a:pt x="430949" y="29832"/>
                  </a:lnTo>
                  <a:close/>
                </a:path>
                <a:path w="602615" h="604520" extrusionOk="0">
                  <a:moveTo>
                    <a:pt x="433222" y="30670"/>
                  </a:moveTo>
                  <a:lnTo>
                    <a:pt x="430898" y="29438"/>
                  </a:lnTo>
                  <a:lnTo>
                    <a:pt x="430377" y="29362"/>
                  </a:lnTo>
                  <a:lnTo>
                    <a:pt x="433222" y="30670"/>
                  </a:lnTo>
                  <a:close/>
                </a:path>
                <a:path w="602615" h="604520" extrusionOk="0">
                  <a:moveTo>
                    <a:pt x="434352" y="31953"/>
                  </a:moveTo>
                  <a:lnTo>
                    <a:pt x="433374" y="31292"/>
                  </a:lnTo>
                  <a:lnTo>
                    <a:pt x="432219" y="30568"/>
                  </a:lnTo>
                  <a:lnTo>
                    <a:pt x="430949" y="29832"/>
                  </a:lnTo>
                  <a:lnTo>
                    <a:pt x="431495" y="30200"/>
                  </a:lnTo>
                  <a:lnTo>
                    <a:pt x="432511" y="30861"/>
                  </a:lnTo>
                  <a:lnTo>
                    <a:pt x="434352" y="31953"/>
                  </a:lnTo>
                  <a:close/>
                </a:path>
                <a:path w="602615" h="604520" extrusionOk="0">
                  <a:moveTo>
                    <a:pt x="436867" y="32524"/>
                  </a:moveTo>
                  <a:lnTo>
                    <a:pt x="436613" y="32258"/>
                  </a:lnTo>
                  <a:lnTo>
                    <a:pt x="434035" y="31178"/>
                  </a:lnTo>
                  <a:lnTo>
                    <a:pt x="436422" y="32524"/>
                  </a:lnTo>
                  <a:lnTo>
                    <a:pt x="436867" y="32524"/>
                  </a:lnTo>
                  <a:close/>
                </a:path>
                <a:path w="602615" h="604520" extrusionOk="0">
                  <a:moveTo>
                    <a:pt x="440474" y="41503"/>
                  </a:moveTo>
                  <a:lnTo>
                    <a:pt x="436410" y="39370"/>
                  </a:lnTo>
                  <a:lnTo>
                    <a:pt x="432054" y="36842"/>
                  </a:lnTo>
                  <a:lnTo>
                    <a:pt x="432028" y="37274"/>
                  </a:lnTo>
                  <a:lnTo>
                    <a:pt x="438480" y="40995"/>
                  </a:lnTo>
                  <a:lnTo>
                    <a:pt x="438480" y="40741"/>
                  </a:lnTo>
                  <a:lnTo>
                    <a:pt x="439394" y="41059"/>
                  </a:lnTo>
                  <a:lnTo>
                    <a:pt x="440474" y="41503"/>
                  </a:lnTo>
                  <a:close/>
                </a:path>
                <a:path w="602615" h="604520" extrusionOk="0">
                  <a:moveTo>
                    <a:pt x="441185" y="40170"/>
                  </a:moveTo>
                  <a:lnTo>
                    <a:pt x="440588" y="40068"/>
                  </a:lnTo>
                  <a:lnTo>
                    <a:pt x="440397" y="40271"/>
                  </a:lnTo>
                  <a:lnTo>
                    <a:pt x="440753" y="40132"/>
                  </a:lnTo>
                  <a:lnTo>
                    <a:pt x="441185" y="40170"/>
                  </a:lnTo>
                  <a:close/>
                </a:path>
                <a:path w="602615" h="604520" extrusionOk="0">
                  <a:moveTo>
                    <a:pt x="445795" y="44259"/>
                  </a:moveTo>
                  <a:lnTo>
                    <a:pt x="444652" y="43637"/>
                  </a:lnTo>
                  <a:lnTo>
                    <a:pt x="442252" y="42240"/>
                  </a:lnTo>
                  <a:lnTo>
                    <a:pt x="440474" y="41503"/>
                  </a:lnTo>
                  <a:lnTo>
                    <a:pt x="442569" y="42633"/>
                  </a:lnTo>
                  <a:lnTo>
                    <a:pt x="444525" y="43789"/>
                  </a:lnTo>
                  <a:lnTo>
                    <a:pt x="445795" y="44259"/>
                  </a:lnTo>
                  <a:close/>
                </a:path>
                <a:path w="602615" h="604520" extrusionOk="0">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w="602615" h="604520" extrusionOk="0">
                  <a:moveTo>
                    <a:pt x="458876" y="44284"/>
                  </a:moveTo>
                  <a:lnTo>
                    <a:pt x="458571" y="44107"/>
                  </a:lnTo>
                  <a:lnTo>
                    <a:pt x="458393" y="44030"/>
                  </a:lnTo>
                  <a:lnTo>
                    <a:pt x="458635" y="44170"/>
                  </a:lnTo>
                  <a:lnTo>
                    <a:pt x="458876" y="44284"/>
                  </a:lnTo>
                  <a:close/>
                </a:path>
                <a:path w="602615" h="604520" extrusionOk="0">
                  <a:moveTo>
                    <a:pt x="469950" y="56388"/>
                  </a:moveTo>
                  <a:lnTo>
                    <a:pt x="469353" y="55651"/>
                  </a:lnTo>
                  <a:lnTo>
                    <a:pt x="467969" y="54660"/>
                  </a:lnTo>
                  <a:lnTo>
                    <a:pt x="466572" y="53682"/>
                  </a:lnTo>
                  <a:lnTo>
                    <a:pt x="464299" y="52590"/>
                  </a:lnTo>
                  <a:lnTo>
                    <a:pt x="462076" y="51435"/>
                  </a:lnTo>
                  <a:lnTo>
                    <a:pt x="461886" y="52705"/>
                  </a:lnTo>
                  <a:lnTo>
                    <a:pt x="465759" y="54457"/>
                  </a:lnTo>
                  <a:lnTo>
                    <a:pt x="469633" y="57086"/>
                  </a:lnTo>
                  <a:lnTo>
                    <a:pt x="468960" y="56603"/>
                  </a:lnTo>
                  <a:lnTo>
                    <a:pt x="469950" y="56388"/>
                  </a:lnTo>
                  <a:close/>
                </a:path>
                <a:path w="602615" h="604520" extrusionOk="0">
                  <a:moveTo>
                    <a:pt x="472909" y="57150"/>
                  </a:moveTo>
                  <a:lnTo>
                    <a:pt x="472694" y="56248"/>
                  </a:lnTo>
                  <a:lnTo>
                    <a:pt x="471246" y="54610"/>
                  </a:lnTo>
                  <a:lnTo>
                    <a:pt x="470776" y="54444"/>
                  </a:lnTo>
                  <a:lnTo>
                    <a:pt x="472909" y="57150"/>
                  </a:lnTo>
                  <a:close/>
                </a:path>
                <a:path w="602615" h="604520" extrusionOk="0">
                  <a:moveTo>
                    <a:pt x="474624" y="58420"/>
                  </a:moveTo>
                  <a:lnTo>
                    <a:pt x="472325" y="54610"/>
                  </a:lnTo>
                  <a:lnTo>
                    <a:pt x="472694" y="56248"/>
                  </a:lnTo>
                  <a:lnTo>
                    <a:pt x="474624" y="58420"/>
                  </a:lnTo>
                  <a:close/>
                </a:path>
                <a:path w="602615" h="604520" extrusionOk="0">
                  <a:moveTo>
                    <a:pt x="474891" y="60007"/>
                  </a:moveTo>
                  <a:lnTo>
                    <a:pt x="472732" y="59067"/>
                  </a:lnTo>
                  <a:lnTo>
                    <a:pt x="470535" y="57696"/>
                  </a:lnTo>
                  <a:lnTo>
                    <a:pt x="471741" y="58483"/>
                  </a:lnTo>
                  <a:lnTo>
                    <a:pt x="472973" y="59309"/>
                  </a:lnTo>
                  <a:lnTo>
                    <a:pt x="474091" y="60185"/>
                  </a:lnTo>
                  <a:lnTo>
                    <a:pt x="474891" y="60007"/>
                  </a:lnTo>
                  <a:close/>
                </a:path>
                <a:path w="602615" h="604520" extrusionOk="0">
                  <a:moveTo>
                    <a:pt x="482765" y="543560"/>
                  </a:moveTo>
                  <a:lnTo>
                    <a:pt x="480225" y="544499"/>
                  </a:lnTo>
                  <a:lnTo>
                    <a:pt x="479818" y="544830"/>
                  </a:lnTo>
                  <a:lnTo>
                    <a:pt x="482765" y="543560"/>
                  </a:lnTo>
                  <a:close/>
                </a:path>
                <a:path w="602615" h="604520" extrusionOk="0">
                  <a:moveTo>
                    <a:pt x="496773" y="78854"/>
                  </a:moveTo>
                  <a:lnTo>
                    <a:pt x="496493" y="77470"/>
                  </a:lnTo>
                  <a:lnTo>
                    <a:pt x="493445" y="72390"/>
                  </a:lnTo>
                  <a:lnTo>
                    <a:pt x="492798" y="72390"/>
                  </a:lnTo>
                  <a:lnTo>
                    <a:pt x="486918" y="68580"/>
                  </a:lnTo>
                  <a:lnTo>
                    <a:pt x="488594" y="69850"/>
                  </a:lnTo>
                  <a:lnTo>
                    <a:pt x="496773" y="78854"/>
                  </a:lnTo>
                  <a:close/>
                </a:path>
                <a:path w="602615" h="604520" extrusionOk="0">
                  <a:moveTo>
                    <a:pt x="497801" y="80010"/>
                  </a:moveTo>
                  <a:lnTo>
                    <a:pt x="496773" y="78854"/>
                  </a:lnTo>
                  <a:lnTo>
                    <a:pt x="496849" y="79273"/>
                  </a:lnTo>
                  <a:lnTo>
                    <a:pt x="497801" y="80010"/>
                  </a:lnTo>
                  <a:close/>
                </a:path>
                <a:path w="602615" h="604520" extrusionOk="0">
                  <a:moveTo>
                    <a:pt x="597941" y="344678"/>
                  </a:moveTo>
                  <a:lnTo>
                    <a:pt x="597420" y="348970"/>
                  </a:lnTo>
                  <a:lnTo>
                    <a:pt x="597623" y="347967"/>
                  </a:lnTo>
                  <a:lnTo>
                    <a:pt x="597839" y="346265"/>
                  </a:lnTo>
                  <a:lnTo>
                    <a:pt x="597941" y="344678"/>
                  </a:lnTo>
                  <a:close/>
                </a:path>
                <a:path w="602615" h="604520" extrusionOk="0">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73"/>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43"/>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w="602615" h="604520" extrusionOk="0">
                  <a:moveTo>
                    <a:pt x="601878" y="306959"/>
                  </a:moveTo>
                  <a:lnTo>
                    <a:pt x="600392" y="303187"/>
                  </a:lnTo>
                  <a:lnTo>
                    <a:pt x="600519" y="307352"/>
                  </a:lnTo>
                  <a:lnTo>
                    <a:pt x="600100" y="308419"/>
                  </a:lnTo>
                  <a:lnTo>
                    <a:pt x="601878" y="306959"/>
                  </a:lnTo>
                  <a:close/>
                </a:path>
                <a:path w="602615" h="604520" extrusionOk="0">
                  <a:moveTo>
                    <a:pt x="602551" y="314261"/>
                  </a:moveTo>
                  <a:lnTo>
                    <a:pt x="601522" y="318300"/>
                  </a:lnTo>
                  <a:lnTo>
                    <a:pt x="601637" y="319036"/>
                  </a:lnTo>
                  <a:lnTo>
                    <a:pt x="601649" y="319798"/>
                  </a:lnTo>
                  <a:lnTo>
                    <a:pt x="601726" y="320535"/>
                  </a:lnTo>
                  <a:lnTo>
                    <a:pt x="602132" y="318452"/>
                  </a:lnTo>
                  <a:lnTo>
                    <a:pt x="602284" y="316357"/>
                  </a:lnTo>
                  <a:lnTo>
                    <a:pt x="602551" y="314261"/>
                  </a:lnTo>
                  <a:close/>
                </a:path>
              </a:pathLst>
            </a:custGeom>
            <a:solidFill>
              <a:srgbClr val="1D204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87"/>
                <a:buFont typeface="Arial"/>
                <a:buNone/>
              </a:pPr>
              <a:endParaRPr sz="887" b="0" i="0" u="none" strike="noStrike" cap="none">
                <a:solidFill>
                  <a:srgbClr val="000000"/>
                </a:solidFill>
                <a:latin typeface="Arial"/>
                <a:ea typeface="Arial"/>
                <a:cs typeface="Arial"/>
                <a:sym typeface="Arial"/>
              </a:endParaRPr>
            </a:p>
          </p:txBody>
        </p:sp>
      </p:grpSp>
      <p:grpSp>
        <p:nvGrpSpPr>
          <p:cNvPr id="154" name="Google Shape;154;p7"/>
          <p:cNvGrpSpPr/>
          <p:nvPr/>
        </p:nvGrpSpPr>
        <p:grpSpPr>
          <a:xfrm>
            <a:off x="202558" y="2276200"/>
            <a:ext cx="297504" cy="297868"/>
            <a:chOff x="942378" y="5108593"/>
            <a:chExt cx="603781" cy="604520"/>
          </a:xfrm>
        </p:grpSpPr>
        <p:sp>
          <p:nvSpPr>
            <p:cNvPr id="155" name="Google Shape;155;p7"/>
            <p:cNvSpPr/>
            <p:nvPr/>
          </p:nvSpPr>
          <p:spPr>
            <a:xfrm>
              <a:off x="1544254" y="5407059"/>
              <a:ext cx="1905" cy="5715"/>
            </a:xfrm>
            <a:custGeom>
              <a:avLst/>
              <a:gdLst/>
              <a:ahLst/>
              <a:cxnLst/>
              <a:rect l="l" t="t" r="r" b="b"/>
              <a:pathLst>
                <a:path w="1905" h="5714" extrusionOk="0">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87"/>
                <a:buFont typeface="Arial"/>
                <a:buNone/>
              </a:pPr>
              <a:endParaRPr sz="887" b="0" i="0" u="none" strike="noStrike" cap="none">
                <a:solidFill>
                  <a:srgbClr val="000000"/>
                </a:solidFill>
                <a:latin typeface="Arial"/>
                <a:ea typeface="Arial"/>
                <a:cs typeface="Arial"/>
                <a:sym typeface="Arial"/>
              </a:endParaRPr>
            </a:p>
          </p:txBody>
        </p:sp>
        <p:pic>
          <p:nvPicPr>
            <p:cNvPr id="156" name="Google Shape;156;p7"/>
            <p:cNvPicPr preferRelativeResize="0"/>
            <p:nvPr/>
          </p:nvPicPr>
          <p:blipFill rotWithShape="1">
            <a:blip r:embed="rId4">
              <a:alphaModFix/>
            </a:blip>
            <a:srcRect/>
            <a:stretch/>
          </p:blipFill>
          <p:spPr>
            <a:xfrm>
              <a:off x="1420751" y="5166793"/>
              <a:ext cx="118035" cy="197765"/>
            </a:xfrm>
            <a:prstGeom prst="rect">
              <a:avLst/>
            </a:prstGeom>
            <a:noFill/>
            <a:ln>
              <a:noFill/>
            </a:ln>
          </p:spPr>
        </p:pic>
        <p:sp>
          <p:nvSpPr>
            <p:cNvPr id="157" name="Google Shape;157;p7"/>
            <p:cNvSpPr/>
            <p:nvPr/>
          </p:nvSpPr>
          <p:spPr>
            <a:xfrm>
              <a:off x="942378" y="5108593"/>
              <a:ext cx="602615" cy="604520"/>
            </a:xfrm>
            <a:custGeom>
              <a:avLst/>
              <a:gdLst/>
              <a:ahLst/>
              <a:cxnLst/>
              <a:rect l="l" t="t" r="r" b="b"/>
              <a:pathLst>
                <a:path w="602615" h="604520" extrusionOk="0">
                  <a:moveTo>
                    <a:pt x="37020" y="450989"/>
                  </a:moveTo>
                  <a:lnTo>
                    <a:pt x="35801" y="449275"/>
                  </a:lnTo>
                  <a:lnTo>
                    <a:pt x="35013" y="448360"/>
                  </a:lnTo>
                  <a:lnTo>
                    <a:pt x="34988" y="448868"/>
                  </a:lnTo>
                  <a:lnTo>
                    <a:pt x="36182" y="450532"/>
                  </a:lnTo>
                  <a:lnTo>
                    <a:pt x="36817" y="451180"/>
                  </a:lnTo>
                  <a:lnTo>
                    <a:pt x="37020" y="450989"/>
                  </a:lnTo>
                  <a:close/>
                </a:path>
                <a:path w="602615" h="604520" extrusionOk="0">
                  <a:moveTo>
                    <a:pt x="84734" y="96520"/>
                  </a:moveTo>
                  <a:lnTo>
                    <a:pt x="84556" y="96888"/>
                  </a:lnTo>
                  <a:lnTo>
                    <a:pt x="84734" y="96799"/>
                  </a:lnTo>
                  <a:lnTo>
                    <a:pt x="84734" y="96520"/>
                  </a:lnTo>
                  <a:close/>
                </a:path>
                <a:path w="602615" h="604520" extrusionOk="0">
                  <a:moveTo>
                    <a:pt x="140322" y="45732"/>
                  </a:moveTo>
                  <a:lnTo>
                    <a:pt x="135712" y="47498"/>
                  </a:lnTo>
                  <a:lnTo>
                    <a:pt x="130251" y="49161"/>
                  </a:lnTo>
                  <a:lnTo>
                    <a:pt x="131419" y="49847"/>
                  </a:lnTo>
                  <a:lnTo>
                    <a:pt x="133324" y="50012"/>
                  </a:lnTo>
                  <a:lnTo>
                    <a:pt x="136055" y="48006"/>
                  </a:lnTo>
                  <a:lnTo>
                    <a:pt x="138328" y="46710"/>
                  </a:lnTo>
                  <a:lnTo>
                    <a:pt x="140322" y="45732"/>
                  </a:lnTo>
                  <a:close/>
                </a:path>
                <a:path w="602615" h="604520" extrusionOk="0">
                  <a:moveTo>
                    <a:pt x="142049" y="45516"/>
                  </a:moveTo>
                  <a:lnTo>
                    <a:pt x="141668" y="45720"/>
                  </a:lnTo>
                  <a:lnTo>
                    <a:pt x="141135" y="46228"/>
                  </a:lnTo>
                  <a:lnTo>
                    <a:pt x="141770" y="45720"/>
                  </a:lnTo>
                  <a:lnTo>
                    <a:pt x="141897" y="45656"/>
                  </a:lnTo>
                  <a:lnTo>
                    <a:pt x="142049" y="45516"/>
                  </a:lnTo>
                  <a:close/>
                </a:path>
                <a:path w="602615" h="604520" extrusionOk="0">
                  <a:moveTo>
                    <a:pt x="144030" y="44450"/>
                  </a:moveTo>
                  <a:lnTo>
                    <a:pt x="143268" y="44450"/>
                  </a:lnTo>
                  <a:lnTo>
                    <a:pt x="142049" y="45516"/>
                  </a:lnTo>
                  <a:lnTo>
                    <a:pt x="144030" y="44450"/>
                  </a:lnTo>
                  <a:close/>
                </a:path>
                <a:path w="602615" h="604520" extrusionOk="0">
                  <a:moveTo>
                    <a:pt x="160489" y="571220"/>
                  </a:moveTo>
                  <a:lnTo>
                    <a:pt x="158750" y="570230"/>
                  </a:lnTo>
                  <a:lnTo>
                    <a:pt x="160020" y="571500"/>
                  </a:lnTo>
                  <a:lnTo>
                    <a:pt x="160451" y="571500"/>
                  </a:lnTo>
                  <a:lnTo>
                    <a:pt x="160489" y="571220"/>
                  </a:lnTo>
                  <a:close/>
                </a:path>
                <a:path w="602615" h="604520" extrusionOk="0">
                  <a:moveTo>
                    <a:pt x="332384" y="1816"/>
                  </a:moveTo>
                  <a:lnTo>
                    <a:pt x="328739" y="863"/>
                  </a:lnTo>
                  <a:lnTo>
                    <a:pt x="324459" y="368"/>
                  </a:lnTo>
                  <a:lnTo>
                    <a:pt x="320319" y="812"/>
                  </a:lnTo>
                  <a:lnTo>
                    <a:pt x="322503" y="1257"/>
                  </a:lnTo>
                  <a:lnTo>
                    <a:pt x="325564" y="1333"/>
                  </a:lnTo>
                  <a:lnTo>
                    <a:pt x="328676" y="1282"/>
                  </a:lnTo>
                  <a:lnTo>
                    <a:pt x="332384" y="1816"/>
                  </a:lnTo>
                  <a:close/>
                </a:path>
                <a:path w="602615" h="604520" extrusionOk="0">
                  <a:moveTo>
                    <a:pt x="342671" y="3835"/>
                  </a:moveTo>
                  <a:lnTo>
                    <a:pt x="338582" y="2857"/>
                  </a:lnTo>
                  <a:lnTo>
                    <a:pt x="335280" y="2247"/>
                  </a:lnTo>
                  <a:lnTo>
                    <a:pt x="332384" y="1828"/>
                  </a:lnTo>
                  <a:lnTo>
                    <a:pt x="337337" y="3124"/>
                  </a:lnTo>
                  <a:lnTo>
                    <a:pt x="341210" y="4635"/>
                  </a:lnTo>
                  <a:lnTo>
                    <a:pt x="342671" y="3835"/>
                  </a:lnTo>
                  <a:close/>
                </a:path>
                <a:path w="602615" h="604520" extrusionOk="0">
                  <a:moveTo>
                    <a:pt x="348221" y="601789"/>
                  </a:moveTo>
                  <a:lnTo>
                    <a:pt x="347332" y="601980"/>
                  </a:lnTo>
                  <a:lnTo>
                    <a:pt x="347637" y="601980"/>
                  </a:lnTo>
                  <a:lnTo>
                    <a:pt x="348221" y="601789"/>
                  </a:lnTo>
                  <a:close/>
                </a:path>
                <a:path w="602615" h="604520" extrusionOk="0">
                  <a:moveTo>
                    <a:pt x="357746" y="12039"/>
                  </a:moveTo>
                  <a:lnTo>
                    <a:pt x="356603" y="11379"/>
                  </a:lnTo>
                  <a:lnTo>
                    <a:pt x="348538" y="10337"/>
                  </a:lnTo>
                  <a:lnTo>
                    <a:pt x="347649" y="10642"/>
                  </a:lnTo>
                  <a:lnTo>
                    <a:pt x="349770" y="11303"/>
                  </a:lnTo>
                  <a:lnTo>
                    <a:pt x="352780" y="11658"/>
                  </a:lnTo>
                  <a:lnTo>
                    <a:pt x="354736" y="11671"/>
                  </a:lnTo>
                  <a:lnTo>
                    <a:pt x="357746" y="12039"/>
                  </a:lnTo>
                  <a:close/>
                </a:path>
                <a:path w="602615" h="604520" extrusionOk="0">
                  <a:moveTo>
                    <a:pt x="374789" y="16827"/>
                  </a:moveTo>
                  <a:lnTo>
                    <a:pt x="374573" y="16510"/>
                  </a:lnTo>
                  <a:lnTo>
                    <a:pt x="374015" y="16510"/>
                  </a:lnTo>
                  <a:lnTo>
                    <a:pt x="374789" y="16827"/>
                  </a:lnTo>
                  <a:close/>
                </a:path>
                <a:path w="602615" h="604520" extrusionOk="0">
                  <a:moveTo>
                    <a:pt x="421627" y="29210"/>
                  </a:moveTo>
                  <a:lnTo>
                    <a:pt x="417804" y="26670"/>
                  </a:lnTo>
                  <a:lnTo>
                    <a:pt x="415912" y="26670"/>
                  </a:lnTo>
                  <a:lnTo>
                    <a:pt x="421627" y="29210"/>
                  </a:lnTo>
                  <a:close/>
                </a:path>
                <a:path w="602615" h="604520" extrusionOk="0">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w="602615" h="604520" extrusionOk="0">
                  <a:moveTo>
                    <a:pt x="424903" y="26073"/>
                  </a:moveTo>
                  <a:lnTo>
                    <a:pt x="422541" y="25311"/>
                  </a:lnTo>
                  <a:lnTo>
                    <a:pt x="423481" y="26187"/>
                  </a:lnTo>
                  <a:lnTo>
                    <a:pt x="424903" y="26073"/>
                  </a:lnTo>
                  <a:close/>
                </a:path>
                <a:path w="602615" h="604520" extrusionOk="0">
                  <a:moveTo>
                    <a:pt x="430949" y="29832"/>
                  </a:moveTo>
                  <a:lnTo>
                    <a:pt x="430415" y="29502"/>
                  </a:lnTo>
                  <a:lnTo>
                    <a:pt x="430212" y="29337"/>
                  </a:lnTo>
                  <a:lnTo>
                    <a:pt x="430377" y="29375"/>
                  </a:lnTo>
                  <a:lnTo>
                    <a:pt x="428015" y="28359"/>
                  </a:lnTo>
                  <a:lnTo>
                    <a:pt x="429514" y="29083"/>
                  </a:lnTo>
                  <a:lnTo>
                    <a:pt x="430949" y="29832"/>
                  </a:lnTo>
                  <a:close/>
                </a:path>
                <a:path w="602615" h="604520" extrusionOk="0">
                  <a:moveTo>
                    <a:pt x="433222" y="30670"/>
                  </a:moveTo>
                  <a:lnTo>
                    <a:pt x="430898" y="29438"/>
                  </a:lnTo>
                  <a:lnTo>
                    <a:pt x="430377" y="29375"/>
                  </a:lnTo>
                  <a:lnTo>
                    <a:pt x="433222" y="30670"/>
                  </a:lnTo>
                  <a:close/>
                </a:path>
                <a:path w="602615" h="604520" extrusionOk="0">
                  <a:moveTo>
                    <a:pt x="434352" y="31953"/>
                  </a:moveTo>
                  <a:lnTo>
                    <a:pt x="433374" y="31292"/>
                  </a:lnTo>
                  <a:lnTo>
                    <a:pt x="432219" y="30568"/>
                  </a:lnTo>
                  <a:lnTo>
                    <a:pt x="430949" y="29832"/>
                  </a:lnTo>
                  <a:lnTo>
                    <a:pt x="431495" y="30200"/>
                  </a:lnTo>
                  <a:lnTo>
                    <a:pt x="432511" y="30861"/>
                  </a:lnTo>
                  <a:lnTo>
                    <a:pt x="434352" y="31953"/>
                  </a:lnTo>
                  <a:close/>
                </a:path>
                <a:path w="602615" h="604520" extrusionOk="0">
                  <a:moveTo>
                    <a:pt x="436867" y="32524"/>
                  </a:moveTo>
                  <a:lnTo>
                    <a:pt x="436613" y="32258"/>
                  </a:lnTo>
                  <a:lnTo>
                    <a:pt x="434035" y="31178"/>
                  </a:lnTo>
                  <a:lnTo>
                    <a:pt x="436422" y="32524"/>
                  </a:lnTo>
                  <a:lnTo>
                    <a:pt x="436867" y="32524"/>
                  </a:lnTo>
                  <a:close/>
                </a:path>
                <a:path w="602615" h="604520" extrusionOk="0">
                  <a:moveTo>
                    <a:pt x="440474" y="41503"/>
                  </a:moveTo>
                  <a:lnTo>
                    <a:pt x="436410" y="39370"/>
                  </a:lnTo>
                  <a:lnTo>
                    <a:pt x="432054" y="36842"/>
                  </a:lnTo>
                  <a:lnTo>
                    <a:pt x="432028" y="37274"/>
                  </a:lnTo>
                  <a:lnTo>
                    <a:pt x="438480" y="40995"/>
                  </a:lnTo>
                  <a:lnTo>
                    <a:pt x="438480" y="40741"/>
                  </a:lnTo>
                  <a:lnTo>
                    <a:pt x="439394" y="41059"/>
                  </a:lnTo>
                  <a:lnTo>
                    <a:pt x="440474" y="41503"/>
                  </a:lnTo>
                  <a:close/>
                </a:path>
                <a:path w="602615" h="604520" extrusionOk="0">
                  <a:moveTo>
                    <a:pt x="441185" y="40170"/>
                  </a:moveTo>
                  <a:lnTo>
                    <a:pt x="440588" y="40068"/>
                  </a:lnTo>
                  <a:lnTo>
                    <a:pt x="440397" y="40271"/>
                  </a:lnTo>
                  <a:lnTo>
                    <a:pt x="440753" y="40132"/>
                  </a:lnTo>
                  <a:lnTo>
                    <a:pt x="441185" y="40170"/>
                  </a:lnTo>
                  <a:close/>
                </a:path>
                <a:path w="602615" h="604520" extrusionOk="0">
                  <a:moveTo>
                    <a:pt x="445795" y="44259"/>
                  </a:moveTo>
                  <a:lnTo>
                    <a:pt x="444652" y="43637"/>
                  </a:lnTo>
                  <a:lnTo>
                    <a:pt x="442252" y="42240"/>
                  </a:lnTo>
                  <a:lnTo>
                    <a:pt x="440474" y="41503"/>
                  </a:lnTo>
                  <a:lnTo>
                    <a:pt x="442569" y="42633"/>
                  </a:lnTo>
                  <a:lnTo>
                    <a:pt x="444525" y="43789"/>
                  </a:lnTo>
                  <a:lnTo>
                    <a:pt x="445795" y="44259"/>
                  </a:lnTo>
                  <a:close/>
                </a:path>
                <a:path w="602615" h="604520" extrusionOk="0">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w="602615" h="604520" extrusionOk="0">
                  <a:moveTo>
                    <a:pt x="458876" y="44284"/>
                  </a:moveTo>
                  <a:lnTo>
                    <a:pt x="458571" y="44107"/>
                  </a:lnTo>
                  <a:lnTo>
                    <a:pt x="458393" y="44030"/>
                  </a:lnTo>
                  <a:lnTo>
                    <a:pt x="458635" y="44170"/>
                  </a:lnTo>
                  <a:lnTo>
                    <a:pt x="458876" y="44284"/>
                  </a:lnTo>
                  <a:close/>
                </a:path>
                <a:path w="602615" h="604520" extrusionOk="0">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w="602615" h="604520" extrusionOk="0">
                  <a:moveTo>
                    <a:pt x="472909" y="57150"/>
                  </a:moveTo>
                  <a:lnTo>
                    <a:pt x="472694" y="56248"/>
                  </a:lnTo>
                  <a:lnTo>
                    <a:pt x="471246" y="54610"/>
                  </a:lnTo>
                  <a:lnTo>
                    <a:pt x="470776" y="54444"/>
                  </a:lnTo>
                  <a:lnTo>
                    <a:pt x="472909" y="57150"/>
                  </a:lnTo>
                  <a:close/>
                </a:path>
                <a:path w="602615" h="604520" extrusionOk="0">
                  <a:moveTo>
                    <a:pt x="474624" y="58420"/>
                  </a:moveTo>
                  <a:lnTo>
                    <a:pt x="472325" y="54610"/>
                  </a:lnTo>
                  <a:lnTo>
                    <a:pt x="472694" y="56248"/>
                  </a:lnTo>
                  <a:lnTo>
                    <a:pt x="474624" y="58420"/>
                  </a:lnTo>
                  <a:close/>
                </a:path>
                <a:path w="602615" h="604520" extrusionOk="0">
                  <a:moveTo>
                    <a:pt x="474891" y="60007"/>
                  </a:moveTo>
                  <a:lnTo>
                    <a:pt x="472732" y="59067"/>
                  </a:lnTo>
                  <a:lnTo>
                    <a:pt x="470535" y="57696"/>
                  </a:lnTo>
                  <a:lnTo>
                    <a:pt x="471741" y="58483"/>
                  </a:lnTo>
                  <a:lnTo>
                    <a:pt x="472973" y="59321"/>
                  </a:lnTo>
                  <a:lnTo>
                    <a:pt x="474091" y="60185"/>
                  </a:lnTo>
                  <a:lnTo>
                    <a:pt x="474891" y="60007"/>
                  </a:lnTo>
                  <a:close/>
                </a:path>
                <a:path w="602615" h="604520" extrusionOk="0">
                  <a:moveTo>
                    <a:pt x="482765" y="543560"/>
                  </a:moveTo>
                  <a:lnTo>
                    <a:pt x="480225" y="544499"/>
                  </a:lnTo>
                  <a:lnTo>
                    <a:pt x="479818" y="544830"/>
                  </a:lnTo>
                  <a:lnTo>
                    <a:pt x="482765" y="543560"/>
                  </a:lnTo>
                  <a:close/>
                </a:path>
                <a:path w="602615" h="604520" extrusionOk="0">
                  <a:moveTo>
                    <a:pt x="496773" y="78867"/>
                  </a:moveTo>
                  <a:lnTo>
                    <a:pt x="496493" y="77470"/>
                  </a:lnTo>
                  <a:lnTo>
                    <a:pt x="493445" y="72390"/>
                  </a:lnTo>
                  <a:lnTo>
                    <a:pt x="492798" y="72390"/>
                  </a:lnTo>
                  <a:lnTo>
                    <a:pt x="486918" y="68580"/>
                  </a:lnTo>
                  <a:lnTo>
                    <a:pt x="488594" y="69850"/>
                  </a:lnTo>
                  <a:lnTo>
                    <a:pt x="496773" y="78867"/>
                  </a:lnTo>
                  <a:close/>
                </a:path>
                <a:path w="602615" h="604520" extrusionOk="0">
                  <a:moveTo>
                    <a:pt x="497801" y="80010"/>
                  </a:moveTo>
                  <a:lnTo>
                    <a:pt x="496773" y="78867"/>
                  </a:lnTo>
                  <a:lnTo>
                    <a:pt x="496849" y="79286"/>
                  </a:lnTo>
                  <a:lnTo>
                    <a:pt x="497801" y="80010"/>
                  </a:lnTo>
                  <a:close/>
                </a:path>
                <a:path w="602615" h="604520" extrusionOk="0">
                  <a:moveTo>
                    <a:pt x="597941" y="344690"/>
                  </a:moveTo>
                  <a:lnTo>
                    <a:pt x="597420" y="348983"/>
                  </a:lnTo>
                  <a:lnTo>
                    <a:pt x="597623" y="347967"/>
                  </a:lnTo>
                  <a:lnTo>
                    <a:pt x="597839" y="346265"/>
                  </a:lnTo>
                  <a:lnTo>
                    <a:pt x="597941" y="344690"/>
                  </a:lnTo>
                  <a:close/>
                </a:path>
                <a:path w="602615" h="604520" extrusionOk="0">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w="602615" h="604520" extrusionOk="0">
                  <a:moveTo>
                    <a:pt x="601878" y="306971"/>
                  </a:moveTo>
                  <a:lnTo>
                    <a:pt x="600392" y="303187"/>
                  </a:lnTo>
                  <a:lnTo>
                    <a:pt x="600519" y="307352"/>
                  </a:lnTo>
                  <a:lnTo>
                    <a:pt x="600100" y="308419"/>
                  </a:lnTo>
                  <a:lnTo>
                    <a:pt x="601878" y="306971"/>
                  </a:lnTo>
                  <a:close/>
                </a:path>
                <a:path w="602615" h="604520" extrusionOk="0">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87"/>
                <a:buFont typeface="Arial"/>
                <a:buNone/>
              </a:pPr>
              <a:endParaRPr sz="887" b="0" i="0" u="none" strike="noStrike" cap="none">
                <a:solidFill>
                  <a:srgbClr val="000000"/>
                </a:solidFill>
                <a:latin typeface="Arial"/>
                <a:ea typeface="Arial"/>
                <a:cs typeface="Arial"/>
                <a:sym typeface="Arial"/>
              </a:endParaRPr>
            </a:p>
          </p:txBody>
        </p:sp>
      </p:grpSp>
      <p:grpSp>
        <p:nvGrpSpPr>
          <p:cNvPr id="158" name="Google Shape;158;p7"/>
          <p:cNvGrpSpPr/>
          <p:nvPr/>
        </p:nvGrpSpPr>
        <p:grpSpPr>
          <a:xfrm>
            <a:off x="5652361" y="-310167"/>
            <a:ext cx="5224114" cy="6253768"/>
            <a:chOff x="10402819" y="681"/>
            <a:chExt cx="9701280" cy="11307875"/>
          </a:xfrm>
        </p:grpSpPr>
        <p:pic>
          <p:nvPicPr>
            <p:cNvPr id="159" name="Google Shape;159;p7"/>
            <p:cNvPicPr preferRelativeResize="0"/>
            <p:nvPr/>
          </p:nvPicPr>
          <p:blipFill rotWithShape="1">
            <a:blip r:embed="rId5">
              <a:alphaModFix/>
            </a:blip>
            <a:srcRect/>
            <a:stretch/>
          </p:blipFill>
          <p:spPr>
            <a:xfrm>
              <a:off x="10402819" y="681"/>
              <a:ext cx="9701280" cy="11307875"/>
            </a:xfrm>
            <a:prstGeom prst="rect">
              <a:avLst/>
            </a:prstGeom>
            <a:noFill/>
            <a:ln>
              <a:noFill/>
            </a:ln>
          </p:spPr>
        </p:pic>
        <p:sp>
          <p:nvSpPr>
            <p:cNvPr id="160" name="Google Shape;160;p7"/>
            <p:cNvSpPr/>
            <p:nvPr/>
          </p:nvSpPr>
          <p:spPr>
            <a:xfrm>
              <a:off x="18591872" y="11093488"/>
              <a:ext cx="29845" cy="29845"/>
            </a:xfrm>
            <a:custGeom>
              <a:avLst/>
              <a:gdLst/>
              <a:ahLst/>
              <a:cxnLst/>
              <a:rect l="l" t="t" r="r" b="b"/>
              <a:pathLst>
                <a:path w="29844" h="29845" extrusionOk="0">
                  <a:moveTo>
                    <a:pt x="3139" y="0"/>
                  </a:moveTo>
                  <a:lnTo>
                    <a:pt x="0" y="6319"/>
                  </a:lnTo>
                  <a:lnTo>
                    <a:pt x="995" y="9546"/>
                  </a:lnTo>
                  <a:lnTo>
                    <a:pt x="10669" y="25626"/>
                  </a:lnTo>
                  <a:lnTo>
                    <a:pt x="18625" y="29323"/>
                  </a:lnTo>
                  <a:lnTo>
                    <a:pt x="24881" y="27543"/>
                  </a:lnTo>
                  <a:lnTo>
                    <a:pt x="29455" y="27190"/>
                  </a:lnTo>
                  <a:lnTo>
                    <a:pt x="12321" y="2864"/>
                  </a:lnTo>
                  <a:lnTo>
                    <a:pt x="3139" y="0"/>
                  </a:lnTo>
                  <a:close/>
                </a:path>
              </a:pathLst>
            </a:custGeom>
            <a:solidFill>
              <a:srgbClr val="F9AF1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87"/>
                <a:buFont typeface="Arial"/>
                <a:buNone/>
              </a:pPr>
              <a:endParaRPr sz="887" b="0" i="0" u="none" strike="noStrike" cap="none">
                <a:solidFill>
                  <a:srgbClr val="000000"/>
                </a:solidFill>
                <a:latin typeface="Arial"/>
                <a:ea typeface="Arial"/>
                <a:cs typeface="Arial"/>
                <a:sym typeface="Arial"/>
              </a:endParaRPr>
            </a:p>
          </p:txBody>
        </p:sp>
        <p:pic>
          <p:nvPicPr>
            <p:cNvPr id="161" name="Google Shape;161;p7"/>
            <p:cNvPicPr preferRelativeResize="0"/>
            <p:nvPr/>
          </p:nvPicPr>
          <p:blipFill rotWithShape="1">
            <a:blip r:embed="rId6">
              <a:alphaModFix/>
            </a:blip>
            <a:srcRect/>
            <a:stretch/>
          </p:blipFill>
          <p:spPr>
            <a:xfrm>
              <a:off x="11870716" y="837011"/>
              <a:ext cx="8202703" cy="10471543"/>
            </a:xfrm>
            <a:prstGeom prst="rect">
              <a:avLst/>
            </a:prstGeom>
            <a:noFill/>
            <a:ln>
              <a:noFill/>
            </a:ln>
          </p:spPr>
        </p:pic>
      </p:grpSp>
      <p:sp>
        <p:nvSpPr>
          <p:cNvPr id="162" name="Google Shape;162;p7"/>
          <p:cNvSpPr txBox="1"/>
          <p:nvPr/>
        </p:nvSpPr>
        <p:spPr>
          <a:xfrm>
            <a:off x="299468" y="1234078"/>
            <a:ext cx="63563" cy="230852"/>
          </a:xfrm>
          <a:prstGeom prst="rect">
            <a:avLst/>
          </a:prstGeom>
          <a:noFill/>
          <a:ln>
            <a:noFill/>
          </a:ln>
        </p:spPr>
        <p:txBody>
          <a:bodyPr spcFirstLastPara="1" wrap="square" lIns="0" tIns="7175" rIns="0" bIns="0" anchor="t" anchorCtr="0">
            <a:spAutoFit/>
          </a:bodyPr>
          <a:lstStyle/>
          <a:p>
            <a:pPr marL="6257" marR="0" lvl="0" indent="0" algn="l" rtl="0">
              <a:lnSpc>
                <a:spcPct val="100000"/>
              </a:lnSpc>
              <a:spcBef>
                <a:spcPts val="0"/>
              </a:spcBef>
              <a:spcAft>
                <a:spcPts val="0"/>
              </a:spcAft>
              <a:buClr>
                <a:srgbClr val="000000"/>
              </a:buClr>
              <a:buSzPts val="1453"/>
              <a:buFont typeface="Arial"/>
              <a:buNone/>
            </a:pPr>
            <a:r>
              <a:rPr lang="en-GB" sz="1453" b="1" i="0" u="none" strike="noStrike" cap="none">
                <a:solidFill>
                  <a:srgbClr val="FCC128"/>
                </a:solidFill>
                <a:latin typeface="Big Shoulders Display Black"/>
                <a:ea typeface="Big Shoulders Display Black"/>
                <a:cs typeface="Big Shoulders Display Black"/>
                <a:sym typeface="Big Shoulders Display Black"/>
              </a:rPr>
              <a:t>1</a:t>
            </a:r>
            <a:endParaRPr sz="1453" b="0" i="0" u="none" strike="noStrike" cap="none">
              <a:solidFill>
                <a:srgbClr val="000000"/>
              </a:solidFill>
              <a:latin typeface="Big Shoulders Display Black"/>
              <a:ea typeface="Big Shoulders Display Black"/>
              <a:cs typeface="Big Shoulders Display Black"/>
              <a:sym typeface="Big Shoulders Display Black"/>
            </a:endParaRPr>
          </a:p>
        </p:txBody>
      </p:sp>
      <p:sp>
        <p:nvSpPr>
          <p:cNvPr id="163" name="Google Shape;163;p7"/>
          <p:cNvSpPr txBox="1"/>
          <p:nvPr/>
        </p:nvSpPr>
        <p:spPr>
          <a:xfrm>
            <a:off x="299468" y="2309692"/>
            <a:ext cx="103622" cy="230852"/>
          </a:xfrm>
          <a:prstGeom prst="rect">
            <a:avLst/>
          </a:prstGeom>
          <a:noFill/>
          <a:ln>
            <a:noFill/>
          </a:ln>
        </p:spPr>
        <p:txBody>
          <a:bodyPr spcFirstLastPara="1" wrap="square" lIns="0" tIns="7175" rIns="0" bIns="0" anchor="t" anchorCtr="0">
            <a:spAutoFit/>
          </a:bodyPr>
          <a:lstStyle/>
          <a:p>
            <a:pPr marL="6257" marR="0" lvl="0" indent="0" algn="l" rtl="0">
              <a:lnSpc>
                <a:spcPct val="100000"/>
              </a:lnSpc>
              <a:spcBef>
                <a:spcPts val="0"/>
              </a:spcBef>
              <a:spcAft>
                <a:spcPts val="0"/>
              </a:spcAft>
              <a:buClr>
                <a:srgbClr val="000000"/>
              </a:buClr>
              <a:buSzPts val="1453"/>
              <a:buFont typeface="Arial"/>
              <a:buNone/>
            </a:pPr>
            <a:r>
              <a:rPr lang="en-GB" sz="1453" b="1" i="0" u="none" strike="noStrike" cap="none">
                <a:solidFill>
                  <a:srgbClr val="FCC128"/>
                </a:solidFill>
                <a:latin typeface="Big Shoulders Display Black"/>
                <a:ea typeface="Big Shoulders Display Black"/>
                <a:cs typeface="Big Shoulders Display Black"/>
                <a:sym typeface="Big Shoulders Display Black"/>
              </a:rPr>
              <a:t>2</a:t>
            </a:r>
            <a:endParaRPr sz="1453" b="0" i="0" u="none" strike="noStrike" cap="none">
              <a:solidFill>
                <a:srgbClr val="000000"/>
              </a:solidFill>
              <a:latin typeface="Big Shoulders Display Black"/>
              <a:ea typeface="Big Shoulders Display Black"/>
              <a:cs typeface="Big Shoulders Display Black"/>
              <a:sym typeface="Big Shoulders Display Black"/>
            </a:endParaRPr>
          </a:p>
        </p:txBody>
      </p:sp>
      <p:sp>
        <p:nvSpPr>
          <p:cNvPr id="164" name="Google Shape;164;p7"/>
          <p:cNvSpPr txBox="1"/>
          <p:nvPr/>
        </p:nvSpPr>
        <p:spPr>
          <a:xfrm>
            <a:off x="596549" y="1132842"/>
            <a:ext cx="1595280" cy="299024"/>
          </a:xfrm>
          <a:prstGeom prst="rect">
            <a:avLst/>
          </a:prstGeom>
          <a:noFill/>
          <a:ln>
            <a:noFill/>
          </a:ln>
        </p:spPr>
        <p:txBody>
          <a:bodyPr spcFirstLastPara="1" wrap="square" lIns="0" tIns="5925" rIns="0" bIns="0" anchor="t" anchorCtr="0">
            <a:spAutoFit/>
          </a:bodyPr>
          <a:lstStyle/>
          <a:p>
            <a:pPr marL="6257" marR="2503" lvl="0" indent="0" algn="l" rtl="0">
              <a:lnSpc>
                <a:spcPct val="111800"/>
              </a:lnSpc>
              <a:spcBef>
                <a:spcPts val="0"/>
              </a:spcBef>
              <a:spcAft>
                <a:spcPts val="0"/>
              </a:spcAft>
              <a:buClr>
                <a:srgbClr val="000000"/>
              </a:buClr>
              <a:buSzPts val="1700"/>
              <a:buFont typeface="Arial"/>
              <a:buNone/>
            </a:pPr>
            <a:r>
              <a:rPr lang="en-GB" sz="1700" b="1" i="0" u="none" strike="noStrike" cap="none">
                <a:solidFill>
                  <a:srgbClr val="0484AF"/>
                </a:solidFill>
                <a:latin typeface="Inter SemiBold"/>
                <a:ea typeface="Inter SemiBold"/>
                <a:cs typeface="Inter SemiBold"/>
                <a:sym typeface="Inter SemiBold"/>
              </a:rPr>
              <a:t>Pride of Place!</a:t>
            </a:r>
            <a:endParaRPr sz="1700" b="1" i="0" u="none" strike="noStrike" cap="none">
              <a:solidFill>
                <a:srgbClr val="0484AF"/>
              </a:solidFill>
              <a:latin typeface="Inter SemiBold"/>
              <a:ea typeface="Inter SemiBold"/>
              <a:cs typeface="Inter SemiBold"/>
              <a:sym typeface="Inter SemiBold"/>
            </a:endParaRPr>
          </a:p>
        </p:txBody>
      </p:sp>
      <p:sp>
        <p:nvSpPr>
          <p:cNvPr id="165" name="Google Shape;165;p7"/>
          <p:cNvSpPr txBox="1"/>
          <p:nvPr/>
        </p:nvSpPr>
        <p:spPr>
          <a:xfrm>
            <a:off x="638801" y="2200007"/>
            <a:ext cx="4081918" cy="299024"/>
          </a:xfrm>
          <a:prstGeom prst="rect">
            <a:avLst/>
          </a:prstGeom>
          <a:noFill/>
          <a:ln>
            <a:noFill/>
          </a:ln>
        </p:spPr>
        <p:txBody>
          <a:bodyPr spcFirstLastPara="1" wrap="square" lIns="0" tIns="5925" rIns="0" bIns="0" anchor="t" anchorCtr="0">
            <a:spAutoFit/>
          </a:bodyPr>
          <a:lstStyle/>
          <a:p>
            <a:pPr marL="6257" marR="2503" lvl="0" indent="0" algn="l" rtl="0">
              <a:lnSpc>
                <a:spcPct val="111800"/>
              </a:lnSpc>
              <a:spcBef>
                <a:spcPts val="0"/>
              </a:spcBef>
              <a:spcAft>
                <a:spcPts val="0"/>
              </a:spcAft>
              <a:buClr>
                <a:srgbClr val="000000"/>
              </a:buClr>
              <a:buSzPts val="1700"/>
              <a:buFont typeface="Arial"/>
              <a:buNone/>
            </a:pPr>
            <a:r>
              <a:rPr lang="en-GB" sz="1700" b="1" i="0" u="none" strike="noStrike" cap="none">
                <a:solidFill>
                  <a:srgbClr val="0484AF"/>
                </a:solidFill>
                <a:latin typeface="Inter SemiBold"/>
                <a:ea typeface="Inter SemiBold"/>
                <a:cs typeface="Inter SemiBold"/>
                <a:sym typeface="Inter SemiBold"/>
              </a:rPr>
              <a:t>Positive Programmes &amp; Principles!</a:t>
            </a:r>
            <a:endParaRPr sz="1700" b="1" i="0" u="none" strike="noStrike" cap="none">
              <a:solidFill>
                <a:srgbClr val="0484AF"/>
              </a:solidFill>
              <a:latin typeface="Inter SemiBold"/>
              <a:ea typeface="Inter SemiBold"/>
              <a:cs typeface="Inter SemiBold"/>
              <a:sym typeface="Inter SemiBold"/>
            </a:endParaRPr>
          </a:p>
        </p:txBody>
      </p:sp>
      <p:sp>
        <p:nvSpPr>
          <p:cNvPr id="166" name="Google Shape;166;p7"/>
          <p:cNvSpPr txBox="1"/>
          <p:nvPr/>
        </p:nvSpPr>
        <p:spPr>
          <a:xfrm>
            <a:off x="638801" y="3564857"/>
            <a:ext cx="4868319" cy="648361"/>
          </a:xfrm>
          <a:prstGeom prst="rect">
            <a:avLst/>
          </a:prstGeom>
          <a:noFill/>
          <a:ln>
            <a:noFill/>
          </a:ln>
        </p:spPr>
        <p:txBody>
          <a:bodyPr spcFirstLastPara="1" wrap="square" lIns="0" tIns="5625" rIns="0" bIns="0" anchor="t" anchorCtr="0">
            <a:spAutoFit/>
          </a:bodyPr>
          <a:lstStyle/>
          <a:p>
            <a:pPr marL="6257" marR="2503" lvl="0" indent="0" algn="l" rtl="0">
              <a:lnSpc>
                <a:spcPct val="116300"/>
              </a:lnSpc>
              <a:spcBef>
                <a:spcPts val="0"/>
              </a:spcBef>
              <a:spcAft>
                <a:spcPts val="0"/>
              </a:spcAft>
              <a:buClr>
                <a:srgbClr val="000000"/>
              </a:buClr>
              <a:buSzPts val="1200"/>
              <a:buFont typeface="Arial"/>
              <a:buNone/>
            </a:pPr>
            <a:r>
              <a:rPr lang="en-GB" sz="1200" b="0" i="0" u="none" strike="noStrike" cap="none">
                <a:solidFill>
                  <a:srgbClr val="343A40"/>
                </a:solidFill>
                <a:latin typeface="Inter"/>
                <a:ea typeface="Inter"/>
                <a:cs typeface="Inter"/>
                <a:sym typeface="Inter"/>
              </a:rPr>
              <a:t>To build on the strengthens and needs of children, young people &amp; young adults to thrive and be resilient into adulthood.</a:t>
            </a:r>
            <a:endParaRPr sz="1200" b="0" i="0" u="none" strike="noStrike" cap="none">
              <a:solidFill>
                <a:srgbClr val="343A40"/>
              </a:solidFill>
              <a:latin typeface="Inter"/>
              <a:ea typeface="Inter"/>
              <a:cs typeface="Inter"/>
              <a:sym typeface="Inter"/>
            </a:endParaRPr>
          </a:p>
          <a:p>
            <a:pPr marL="6257" marR="2503" lvl="0" indent="0" algn="l" rtl="0">
              <a:lnSpc>
                <a:spcPct val="116300"/>
              </a:lnSpc>
              <a:spcBef>
                <a:spcPts val="0"/>
              </a:spcBef>
              <a:spcAft>
                <a:spcPts val="0"/>
              </a:spcAft>
              <a:buClr>
                <a:srgbClr val="000000"/>
              </a:buClr>
              <a:buSzPts val="1200"/>
              <a:buFont typeface="Arial"/>
              <a:buNone/>
            </a:pPr>
            <a:endParaRPr sz="1200" b="0" i="0" u="none" strike="noStrike" cap="none">
              <a:solidFill>
                <a:srgbClr val="343A40"/>
              </a:solidFill>
              <a:latin typeface="Inter"/>
              <a:ea typeface="Inter"/>
              <a:cs typeface="Inter"/>
              <a:sym typeface="Inter"/>
            </a:endParaRPr>
          </a:p>
        </p:txBody>
      </p:sp>
      <p:grpSp>
        <p:nvGrpSpPr>
          <p:cNvPr id="167" name="Google Shape;167;p7"/>
          <p:cNvGrpSpPr/>
          <p:nvPr/>
        </p:nvGrpSpPr>
        <p:grpSpPr>
          <a:xfrm>
            <a:off x="202558" y="3332775"/>
            <a:ext cx="297504" cy="297868"/>
            <a:chOff x="942378" y="5108593"/>
            <a:chExt cx="603781" cy="604520"/>
          </a:xfrm>
        </p:grpSpPr>
        <p:sp>
          <p:nvSpPr>
            <p:cNvPr id="168" name="Google Shape;168;p7"/>
            <p:cNvSpPr/>
            <p:nvPr/>
          </p:nvSpPr>
          <p:spPr>
            <a:xfrm>
              <a:off x="1544254" y="5407059"/>
              <a:ext cx="1905" cy="5714"/>
            </a:xfrm>
            <a:custGeom>
              <a:avLst/>
              <a:gdLst/>
              <a:ahLst/>
              <a:cxnLst/>
              <a:rect l="l" t="t" r="r" b="b"/>
              <a:pathLst>
                <a:path w="1905" h="5714" extrusionOk="0">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87"/>
                <a:buFont typeface="Arial"/>
                <a:buNone/>
              </a:pPr>
              <a:endParaRPr sz="887" b="0" i="0" u="none" strike="noStrike" cap="none">
                <a:solidFill>
                  <a:srgbClr val="000000"/>
                </a:solidFill>
                <a:latin typeface="Arial"/>
                <a:ea typeface="Arial"/>
                <a:cs typeface="Arial"/>
                <a:sym typeface="Arial"/>
              </a:endParaRPr>
            </a:p>
          </p:txBody>
        </p:sp>
        <p:pic>
          <p:nvPicPr>
            <p:cNvPr id="169" name="Google Shape;169;p7"/>
            <p:cNvPicPr preferRelativeResize="0"/>
            <p:nvPr/>
          </p:nvPicPr>
          <p:blipFill rotWithShape="1">
            <a:blip r:embed="rId4">
              <a:alphaModFix/>
            </a:blip>
            <a:srcRect/>
            <a:stretch/>
          </p:blipFill>
          <p:spPr>
            <a:xfrm>
              <a:off x="1420751" y="5166793"/>
              <a:ext cx="118035" cy="197765"/>
            </a:xfrm>
            <a:prstGeom prst="rect">
              <a:avLst/>
            </a:prstGeom>
            <a:noFill/>
            <a:ln>
              <a:noFill/>
            </a:ln>
          </p:spPr>
        </p:pic>
        <p:sp>
          <p:nvSpPr>
            <p:cNvPr id="170" name="Google Shape;170;p7"/>
            <p:cNvSpPr/>
            <p:nvPr/>
          </p:nvSpPr>
          <p:spPr>
            <a:xfrm>
              <a:off x="942378" y="5108593"/>
              <a:ext cx="602615" cy="604520"/>
            </a:xfrm>
            <a:custGeom>
              <a:avLst/>
              <a:gdLst/>
              <a:ahLst/>
              <a:cxnLst/>
              <a:rect l="l" t="t" r="r" b="b"/>
              <a:pathLst>
                <a:path w="602615" h="604520" extrusionOk="0">
                  <a:moveTo>
                    <a:pt x="37020" y="450989"/>
                  </a:moveTo>
                  <a:lnTo>
                    <a:pt x="35801" y="449275"/>
                  </a:lnTo>
                  <a:lnTo>
                    <a:pt x="35013" y="448360"/>
                  </a:lnTo>
                  <a:lnTo>
                    <a:pt x="34988" y="448868"/>
                  </a:lnTo>
                  <a:lnTo>
                    <a:pt x="36182" y="450532"/>
                  </a:lnTo>
                  <a:lnTo>
                    <a:pt x="36817" y="451180"/>
                  </a:lnTo>
                  <a:lnTo>
                    <a:pt x="37020" y="450989"/>
                  </a:lnTo>
                  <a:close/>
                </a:path>
                <a:path w="602615" h="604520" extrusionOk="0">
                  <a:moveTo>
                    <a:pt x="84734" y="96520"/>
                  </a:moveTo>
                  <a:lnTo>
                    <a:pt x="84556" y="96888"/>
                  </a:lnTo>
                  <a:lnTo>
                    <a:pt x="84734" y="96799"/>
                  </a:lnTo>
                  <a:lnTo>
                    <a:pt x="84734" y="96520"/>
                  </a:lnTo>
                  <a:close/>
                </a:path>
                <a:path w="602615" h="604520" extrusionOk="0">
                  <a:moveTo>
                    <a:pt x="140322" y="45732"/>
                  </a:moveTo>
                  <a:lnTo>
                    <a:pt x="135712" y="47498"/>
                  </a:lnTo>
                  <a:lnTo>
                    <a:pt x="130251" y="49161"/>
                  </a:lnTo>
                  <a:lnTo>
                    <a:pt x="131419" y="49847"/>
                  </a:lnTo>
                  <a:lnTo>
                    <a:pt x="133324" y="50012"/>
                  </a:lnTo>
                  <a:lnTo>
                    <a:pt x="136055" y="48006"/>
                  </a:lnTo>
                  <a:lnTo>
                    <a:pt x="138328" y="46710"/>
                  </a:lnTo>
                  <a:lnTo>
                    <a:pt x="140322" y="45732"/>
                  </a:lnTo>
                  <a:close/>
                </a:path>
                <a:path w="602615" h="604520" extrusionOk="0">
                  <a:moveTo>
                    <a:pt x="142049" y="45516"/>
                  </a:moveTo>
                  <a:lnTo>
                    <a:pt x="141668" y="45720"/>
                  </a:lnTo>
                  <a:lnTo>
                    <a:pt x="141135" y="46228"/>
                  </a:lnTo>
                  <a:lnTo>
                    <a:pt x="141770" y="45720"/>
                  </a:lnTo>
                  <a:lnTo>
                    <a:pt x="141897" y="45656"/>
                  </a:lnTo>
                  <a:lnTo>
                    <a:pt x="142049" y="45516"/>
                  </a:lnTo>
                  <a:close/>
                </a:path>
                <a:path w="602615" h="604520" extrusionOk="0">
                  <a:moveTo>
                    <a:pt x="144030" y="44450"/>
                  </a:moveTo>
                  <a:lnTo>
                    <a:pt x="143268" y="44450"/>
                  </a:lnTo>
                  <a:lnTo>
                    <a:pt x="142049" y="45516"/>
                  </a:lnTo>
                  <a:lnTo>
                    <a:pt x="144030" y="44450"/>
                  </a:lnTo>
                  <a:close/>
                </a:path>
                <a:path w="602615" h="604520" extrusionOk="0">
                  <a:moveTo>
                    <a:pt x="160489" y="571220"/>
                  </a:moveTo>
                  <a:lnTo>
                    <a:pt x="158750" y="570230"/>
                  </a:lnTo>
                  <a:lnTo>
                    <a:pt x="160020" y="571500"/>
                  </a:lnTo>
                  <a:lnTo>
                    <a:pt x="160451" y="571500"/>
                  </a:lnTo>
                  <a:lnTo>
                    <a:pt x="160489" y="571220"/>
                  </a:lnTo>
                  <a:close/>
                </a:path>
                <a:path w="602615" h="604520" extrusionOk="0">
                  <a:moveTo>
                    <a:pt x="332384" y="1816"/>
                  </a:moveTo>
                  <a:lnTo>
                    <a:pt x="328739" y="863"/>
                  </a:lnTo>
                  <a:lnTo>
                    <a:pt x="324459" y="368"/>
                  </a:lnTo>
                  <a:lnTo>
                    <a:pt x="320319" y="812"/>
                  </a:lnTo>
                  <a:lnTo>
                    <a:pt x="322503" y="1257"/>
                  </a:lnTo>
                  <a:lnTo>
                    <a:pt x="325564" y="1333"/>
                  </a:lnTo>
                  <a:lnTo>
                    <a:pt x="328676" y="1282"/>
                  </a:lnTo>
                  <a:lnTo>
                    <a:pt x="332384" y="1816"/>
                  </a:lnTo>
                  <a:close/>
                </a:path>
                <a:path w="602615" h="604520" extrusionOk="0">
                  <a:moveTo>
                    <a:pt x="342671" y="3835"/>
                  </a:moveTo>
                  <a:lnTo>
                    <a:pt x="338582" y="2857"/>
                  </a:lnTo>
                  <a:lnTo>
                    <a:pt x="335280" y="2247"/>
                  </a:lnTo>
                  <a:lnTo>
                    <a:pt x="332384" y="1828"/>
                  </a:lnTo>
                  <a:lnTo>
                    <a:pt x="337337" y="3124"/>
                  </a:lnTo>
                  <a:lnTo>
                    <a:pt x="341210" y="4635"/>
                  </a:lnTo>
                  <a:lnTo>
                    <a:pt x="342671" y="3835"/>
                  </a:lnTo>
                  <a:close/>
                </a:path>
                <a:path w="602615" h="604520" extrusionOk="0">
                  <a:moveTo>
                    <a:pt x="348221" y="601789"/>
                  </a:moveTo>
                  <a:lnTo>
                    <a:pt x="347332" y="601980"/>
                  </a:lnTo>
                  <a:lnTo>
                    <a:pt x="347637" y="601980"/>
                  </a:lnTo>
                  <a:lnTo>
                    <a:pt x="348221" y="601789"/>
                  </a:lnTo>
                  <a:close/>
                </a:path>
                <a:path w="602615" h="604520" extrusionOk="0">
                  <a:moveTo>
                    <a:pt x="357746" y="12039"/>
                  </a:moveTo>
                  <a:lnTo>
                    <a:pt x="356603" y="11379"/>
                  </a:lnTo>
                  <a:lnTo>
                    <a:pt x="348538" y="10337"/>
                  </a:lnTo>
                  <a:lnTo>
                    <a:pt x="347649" y="10642"/>
                  </a:lnTo>
                  <a:lnTo>
                    <a:pt x="349770" y="11303"/>
                  </a:lnTo>
                  <a:lnTo>
                    <a:pt x="352780" y="11658"/>
                  </a:lnTo>
                  <a:lnTo>
                    <a:pt x="354736" y="11671"/>
                  </a:lnTo>
                  <a:lnTo>
                    <a:pt x="357746" y="12039"/>
                  </a:lnTo>
                  <a:close/>
                </a:path>
                <a:path w="602615" h="604520" extrusionOk="0">
                  <a:moveTo>
                    <a:pt x="374789" y="16827"/>
                  </a:moveTo>
                  <a:lnTo>
                    <a:pt x="374573" y="16510"/>
                  </a:lnTo>
                  <a:lnTo>
                    <a:pt x="374015" y="16510"/>
                  </a:lnTo>
                  <a:lnTo>
                    <a:pt x="374789" y="16827"/>
                  </a:lnTo>
                  <a:close/>
                </a:path>
                <a:path w="602615" h="604520" extrusionOk="0">
                  <a:moveTo>
                    <a:pt x="421627" y="29210"/>
                  </a:moveTo>
                  <a:lnTo>
                    <a:pt x="417804" y="26670"/>
                  </a:lnTo>
                  <a:lnTo>
                    <a:pt x="415912" y="26670"/>
                  </a:lnTo>
                  <a:lnTo>
                    <a:pt x="421627" y="29210"/>
                  </a:lnTo>
                  <a:close/>
                </a:path>
                <a:path w="602615" h="604520" extrusionOk="0">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w="602615" h="604520" extrusionOk="0">
                  <a:moveTo>
                    <a:pt x="424903" y="26073"/>
                  </a:moveTo>
                  <a:lnTo>
                    <a:pt x="422541" y="25311"/>
                  </a:lnTo>
                  <a:lnTo>
                    <a:pt x="423481" y="26187"/>
                  </a:lnTo>
                  <a:lnTo>
                    <a:pt x="424903" y="26073"/>
                  </a:lnTo>
                  <a:close/>
                </a:path>
                <a:path w="602615" h="604520" extrusionOk="0">
                  <a:moveTo>
                    <a:pt x="430949" y="29832"/>
                  </a:moveTo>
                  <a:lnTo>
                    <a:pt x="430415" y="29502"/>
                  </a:lnTo>
                  <a:lnTo>
                    <a:pt x="430212" y="29337"/>
                  </a:lnTo>
                  <a:lnTo>
                    <a:pt x="430377" y="29375"/>
                  </a:lnTo>
                  <a:lnTo>
                    <a:pt x="428015" y="28359"/>
                  </a:lnTo>
                  <a:lnTo>
                    <a:pt x="429514" y="29083"/>
                  </a:lnTo>
                  <a:lnTo>
                    <a:pt x="430949" y="29832"/>
                  </a:lnTo>
                  <a:close/>
                </a:path>
                <a:path w="602615" h="604520" extrusionOk="0">
                  <a:moveTo>
                    <a:pt x="433222" y="30670"/>
                  </a:moveTo>
                  <a:lnTo>
                    <a:pt x="430898" y="29438"/>
                  </a:lnTo>
                  <a:lnTo>
                    <a:pt x="430377" y="29375"/>
                  </a:lnTo>
                  <a:lnTo>
                    <a:pt x="433222" y="30670"/>
                  </a:lnTo>
                  <a:close/>
                </a:path>
                <a:path w="602615" h="604520" extrusionOk="0">
                  <a:moveTo>
                    <a:pt x="434352" y="31953"/>
                  </a:moveTo>
                  <a:lnTo>
                    <a:pt x="433374" y="31292"/>
                  </a:lnTo>
                  <a:lnTo>
                    <a:pt x="432219" y="30568"/>
                  </a:lnTo>
                  <a:lnTo>
                    <a:pt x="430949" y="29832"/>
                  </a:lnTo>
                  <a:lnTo>
                    <a:pt x="431495" y="30200"/>
                  </a:lnTo>
                  <a:lnTo>
                    <a:pt x="432511" y="30861"/>
                  </a:lnTo>
                  <a:lnTo>
                    <a:pt x="434352" y="31953"/>
                  </a:lnTo>
                  <a:close/>
                </a:path>
                <a:path w="602615" h="604520" extrusionOk="0">
                  <a:moveTo>
                    <a:pt x="436867" y="32524"/>
                  </a:moveTo>
                  <a:lnTo>
                    <a:pt x="436613" y="32258"/>
                  </a:lnTo>
                  <a:lnTo>
                    <a:pt x="434035" y="31178"/>
                  </a:lnTo>
                  <a:lnTo>
                    <a:pt x="436422" y="32524"/>
                  </a:lnTo>
                  <a:lnTo>
                    <a:pt x="436867" y="32524"/>
                  </a:lnTo>
                  <a:close/>
                </a:path>
                <a:path w="602615" h="604520" extrusionOk="0">
                  <a:moveTo>
                    <a:pt x="440474" y="41503"/>
                  </a:moveTo>
                  <a:lnTo>
                    <a:pt x="436410" y="39370"/>
                  </a:lnTo>
                  <a:lnTo>
                    <a:pt x="432054" y="36842"/>
                  </a:lnTo>
                  <a:lnTo>
                    <a:pt x="432028" y="37274"/>
                  </a:lnTo>
                  <a:lnTo>
                    <a:pt x="438480" y="40995"/>
                  </a:lnTo>
                  <a:lnTo>
                    <a:pt x="438480" y="40741"/>
                  </a:lnTo>
                  <a:lnTo>
                    <a:pt x="439394" y="41059"/>
                  </a:lnTo>
                  <a:lnTo>
                    <a:pt x="440474" y="41503"/>
                  </a:lnTo>
                  <a:close/>
                </a:path>
                <a:path w="602615" h="604520" extrusionOk="0">
                  <a:moveTo>
                    <a:pt x="441185" y="40170"/>
                  </a:moveTo>
                  <a:lnTo>
                    <a:pt x="440588" y="40068"/>
                  </a:lnTo>
                  <a:lnTo>
                    <a:pt x="440397" y="40271"/>
                  </a:lnTo>
                  <a:lnTo>
                    <a:pt x="440753" y="40132"/>
                  </a:lnTo>
                  <a:lnTo>
                    <a:pt x="441185" y="40170"/>
                  </a:lnTo>
                  <a:close/>
                </a:path>
                <a:path w="602615" h="604520" extrusionOk="0">
                  <a:moveTo>
                    <a:pt x="445795" y="44259"/>
                  </a:moveTo>
                  <a:lnTo>
                    <a:pt x="444652" y="43637"/>
                  </a:lnTo>
                  <a:lnTo>
                    <a:pt x="442252" y="42240"/>
                  </a:lnTo>
                  <a:lnTo>
                    <a:pt x="440474" y="41503"/>
                  </a:lnTo>
                  <a:lnTo>
                    <a:pt x="442569" y="42633"/>
                  </a:lnTo>
                  <a:lnTo>
                    <a:pt x="444525" y="43789"/>
                  </a:lnTo>
                  <a:lnTo>
                    <a:pt x="445795" y="44259"/>
                  </a:lnTo>
                  <a:close/>
                </a:path>
                <a:path w="602615" h="604520" extrusionOk="0">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w="602615" h="604520" extrusionOk="0">
                  <a:moveTo>
                    <a:pt x="458876" y="44284"/>
                  </a:moveTo>
                  <a:lnTo>
                    <a:pt x="458571" y="44107"/>
                  </a:lnTo>
                  <a:lnTo>
                    <a:pt x="458393" y="44030"/>
                  </a:lnTo>
                  <a:lnTo>
                    <a:pt x="458635" y="44170"/>
                  </a:lnTo>
                  <a:lnTo>
                    <a:pt x="458876" y="44284"/>
                  </a:lnTo>
                  <a:close/>
                </a:path>
                <a:path w="602615" h="604520" extrusionOk="0">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w="602615" h="604520" extrusionOk="0">
                  <a:moveTo>
                    <a:pt x="472909" y="57150"/>
                  </a:moveTo>
                  <a:lnTo>
                    <a:pt x="472694" y="56248"/>
                  </a:lnTo>
                  <a:lnTo>
                    <a:pt x="471246" y="54610"/>
                  </a:lnTo>
                  <a:lnTo>
                    <a:pt x="470776" y="54444"/>
                  </a:lnTo>
                  <a:lnTo>
                    <a:pt x="472909" y="57150"/>
                  </a:lnTo>
                  <a:close/>
                </a:path>
                <a:path w="602615" h="604520" extrusionOk="0">
                  <a:moveTo>
                    <a:pt x="474624" y="58420"/>
                  </a:moveTo>
                  <a:lnTo>
                    <a:pt x="472325" y="54610"/>
                  </a:lnTo>
                  <a:lnTo>
                    <a:pt x="472694" y="56248"/>
                  </a:lnTo>
                  <a:lnTo>
                    <a:pt x="474624" y="58420"/>
                  </a:lnTo>
                  <a:close/>
                </a:path>
                <a:path w="602615" h="604520" extrusionOk="0">
                  <a:moveTo>
                    <a:pt x="474891" y="60007"/>
                  </a:moveTo>
                  <a:lnTo>
                    <a:pt x="472732" y="59067"/>
                  </a:lnTo>
                  <a:lnTo>
                    <a:pt x="470535" y="57696"/>
                  </a:lnTo>
                  <a:lnTo>
                    <a:pt x="471741" y="58483"/>
                  </a:lnTo>
                  <a:lnTo>
                    <a:pt x="472973" y="59321"/>
                  </a:lnTo>
                  <a:lnTo>
                    <a:pt x="474091" y="60185"/>
                  </a:lnTo>
                  <a:lnTo>
                    <a:pt x="474891" y="60007"/>
                  </a:lnTo>
                  <a:close/>
                </a:path>
                <a:path w="602615" h="604520" extrusionOk="0">
                  <a:moveTo>
                    <a:pt x="482765" y="543560"/>
                  </a:moveTo>
                  <a:lnTo>
                    <a:pt x="480225" y="544499"/>
                  </a:lnTo>
                  <a:lnTo>
                    <a:pt x="479818" y="544830"/>
                  </a:lnTo>
                  <a:lnTo>
                    <a:pt x="482765" y="543560"/>
                  </a:lnTo>
                  <a:close/>
                </a:path>
                <a:path w="602615" h="604520" extrusionOk="0">
                  <a:moveTo>
                    <a:pt x="496773" y="78867"/>
                  </a:moveTo>
                  <a:lnTo>
                    <a:pt x="496493" y="77470"/>
                  </a:lnTo>
                  <a:lnTo>
                    <a:pt x="493445" y="72390"/>
                  </a:lnTo>
                  <a:lnTo>
                    <a:pt x="492798" y="72390"/>
                  </a:lnTo>
                  <a:lnTo>
                    <a:pt x="486918" y="68580"/>
                  </a:lnTo>
                  <a:lnTo>
                    <a:pt x="488594" y="69850"/>
                  </a:lnTo>
                  <a:lnTo>
                    <a:pt x="496773" y="78867"/>
                  </a:lnTo>
                  <a:close/>
                </a:path>
                <a:path w="602615" h="604520" extrusionOk="0">
                  <a:moveTo>
                    <a:pt x="497801" y="80010"/>
                  </a:moveTo>
                  <a:lnTo>
                    <a:pt x="496773" y="78867"/>
                  </a:lnTo>
                  <a:lnTo>
                    <a:pt x="496849" y="79286"/>
                  </a:lnTo>
                  <a:lnTo>
                    <a:pt x="497801" y="80010"/>
                  </a:lnTo>
                  <a:close/>
                </a:path>
                <a:path w="602615" h="604520" extrusionOk="0">
                  <a:moveTo>
                    <a:pt x="597941" y="344690"/>
                  </a:moveTo>
                  <a:lnTo>
                    <a:pt x="597420" y="348983"/>
                  </a:lnTo>
                  <a:lnTo>
                    <a:pt x="597623" y="347967"/>
                  </a:lnTo>
                  <a:lnTo>
                    <a:pt x="597839" y="346265"/>
                  </a:lnTo>
                  <a:lnTo>
                    <a:pt x="597941" y="344690"/>
                  </a:lnTo>
                  <a:close/>
                </a:path>
                <a:path w="602615" h="604520" extrusionOk="0">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w="602615" h="604520" extrusionOk="0">
                  <a:moveTo>
                    <a:pt x="601878" y="306971"/>
                  </a:moveTo>
                  <a:lnTo>
                    <a:pt x="600392" y="303187"/>
                  </a:lnTo>
                  <a:lnTo>
                    <a:pt x="600519" y="307352"/>
                  </a:lnTo>
                  <a:lnTo>
                    <a:pt x="600100" y="308419"/>
                  </a:lnTo>
                  <a:lnTo>
                    <a:pt x="601878" y="306971"/>
                  </a:lnTo>
                  <a:close/>
                </a:path>
                <a:path w="602615" h="604520" extrusionOk="0">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87"/>
                <a:buFont typeface="Arial"/>
                <a:buNone/>
              </a:pPr>
              <a:endParaRPr sz="887" b="0" i="0" u="none" strike="noStrike" cap="none">
                <a:solidFill>
                  <a:srgbClr val="000000"/>
                </a:solidFill>
                <a:latin typeface="Arial"/>
                <a:ea typeface="Arial"/>
                <a:cs typeface="Arial"/>
                <a:sym typeface="Arial"/>
              </a:endParaRPr>
            </a:p>
          </p:txBody>
        </p:sp>
      </p:grpSp>
      <p:sp>
        <p:nvSpPr>
          <p:cNvPr id="171" name="Google Shape;171;p7"/>
          <p:cNvSpPr txBox="1"/>
          <p:nvPr/>
        </p:nvSpPr>
        <p:spPr>
          <a:xfrm>
            <a:off x="299468" y="3366267"/>
            <a:ext cx="103622" cy="230852"/>
          </a:xfrm>
          <a:prstGeom prst="rect">
            <a:avLst/>
          </a:prstGeom>
          <a:noFill/>
          <a:ln>
            <a:noFill/>
          </a:ln>
        </p:spPr>
        <p:txBody>
          <a:bodyPr spcFirstLastPara="1" wrap="square" lIns="0" tIns="7175" rIns="0" bIns="0" anchor="t" anchorCtr="0">
            <a:spAutoFit/>
          </a:bodyPr>
          <a:lstStyle/>
          <a:p>
            <a:pPr marL="6257" marR="0" lvl="0" indent="0" algn="l" rtl="0">
              <a:lnSpc>
                <a:spcPct val="100000"/>
              </a:lnSpc>
              <a:spcBef>
                <a:spcPts val="0"/>
              </a:spcBef>
              <a:spcAft>
                <a:spcPts val="0"/>
              </a:spcAft>
              <a:buClr>
                <a:srgbClr val="000000"/>
              </a:buClr>
              <a:buSzPts val="1453"/>
              <a:buFont typeface="Arial"/>
              <a:buNone/>
            </a:pPr>
            <a:r>
              <a:rPr lang="en-GB" sz="1453" b="1" i="0" u="none" strike="noStrike" cap="none">
                <a:solidFill>
                  <a:srgbClr val="FCC128"/>
                </a:solidFill>
                <a:latin typeface="Big Shoulders Display Black"/>
                <a:ea typeface="Big Shoulders Display Black"/>
                <a:cs typeface="Big Shoulders Display Black"/>
                <a:sym typeface="Big Shoulders Display Black"/>
              </a:rPr>
              <a:t>3</a:t>
            </a:r>
            <a:endParaRPr sz="1453" b="0" i="0" u="none" strike="noStrike" cap="none">
              <a:solidFill>
                <a:srgbClr val="000000"/>
              </a:solidFill>
              <a:latin typeface="Big Shoulders Display Black"/>
              <a:ea typeface="Big Shoulders Display Black"/>
              <a:cs typeface="Big Shoulders Display Black"/>
              <a:sym typeface="Big Shoulders Display Black"/>
            </a:endParaRPr>
          </a:p>
        </p:txBody>
      </p:sp>
      <p:sp>
        <p:nvSpPr>
          <p:cNvPr id="172" name="Google Shape;172;p7"/>
          <p:cNvSpPr txBox="1"/>
          <p:nvPr/>
        </p:nvSpPr>
        <p:spPr>
          <a:xfrm>
            <a:off x="641670" y="3276600"/>
            <a:ext cx="4051615" cy="299024"/>
          </a:xfrm>
          <a:prstGeom prst="rect">
            <a:avLst/>
          </a:prstGeom>
          <a:noFill/>
          <a:ln>
            <a:noFill/>
          </a:ln>
        </p:spPr>
        <p:txBody>
          <a:bodyPr spcFirstLastPara="1" wrap="square" lIns="0" tIns="5925" rIns="0" bIns="0" anchor="t" anchorCtr="0">
            <a:spAutoFit/>
          </a:bodyPr>
          <a:lstStyle/>
          <a:p>
            <a:pPr marL="6257" marR="2503" lvl="0" indent="0" algn="l" rtl="0">
              <a:lnSpc>
                <a:spcPct val="111800"/>
              </a:lnSpc>
              <a:spcBef>
                <a:spcPts val="0"/>
              </a:spcBef>
              <a:spcAft>
                <a:spcPts val="0"/>
              </a:spcAft>
              <a:buClr>
                <a:srgbClr val="000000"/>
              </a:buClr>
              <a:buSzPts val="1700"/>
              <a:buFont typeface="Arial"/>
              <a:buNone/>
            </a:pPr>
            <a:r>
              <a:rPr lang="en-GB" sz="1700" b="1" i="0" u="none" strike="noStrike" cap="none">
                <a:solidFill>
                  <a:srgbClr val="0484AF"/>
                </a:solidFill>
                <a:latin typeface="Inter SemiBold"/>
                <a:ea typeface="Inter SemiBold"/>
                <a:cs typeface="Inter SemiBold"/>
                <a:sym typeface="Inter SemiBold"/>
              </a:rPr>
              <a:t>Powering Participants &amp; People!</a:t>
            </a:r>
            <a:endParaRPr sz="1700" b="1" i="0" u="none" strike="noStrike" cap="none">
              <a:solidFill>
                <a:srgbClr val="0484AF"/>
              </a:solidFill>
              <a:latin typeface="Inter SemiBold"/>
              <a:ea typeface="Inter SemiBold"/>
              <a:cs typeface="Inter SemiBold"/>
              <a:sym typeface="Inter SemiBold"/>
            </a:endParaRPr>
          </a:p>
        </p:txBody>
      </p:sp>
      <p:sp>
        <p:nvSpPr>
          <p:cNvPr id="173" name="Google Shape;173;p7"/>
          <p:cNvSpPr txBox="1"/>
          <p:nvPr/>
        </p:nvSpPr>
        <p:spPr>
          <a:xfrm>
            <a:off x="638801" y="4366464"/>
            <a:ext cx="4774980" cy="434136"/>
          </a:xfrm>
          <a:prstGeom prst="rect">
            <a:avLst/>
          </a:prstGeom>
          <a:noFill/>
          <a:ln>
            <a:noFill/>
          </a:ln>
        </p:spPr>
        <p:txBody>
          <a:bodyPr spcFirstLastPara="1" wrap="square" lIns="0" tIns="5625" rIns="0" bIns="0" anchor="t" anchorCtr="0">
            <a:spAutoFit/>
          </a:bodyPr>
          <a:lstStyle/>
          <a:p>
            <a:pPr marL="6257" marR="2503" lvl="0" indent="0" algn="l" rtl="0">
              <a:lnSpc>
                <a:spcPct val="116300"/>
              </a:lnSpc>
              <a:spcBef>
                <a:spcPts val="0"/>
              </a:spcBef>
              <a:spcAft>
                <a:spcPts val="0"/>
              </a:spcAft>
              <a:buClr>
                <a:srgbClr val="000000"/>
              </a:buClr>
              <a:buSzPts val="1200"/>
              <a:buFont typeface="Arial"/>
              <a:buNone/>
            </a:pPr>
            <a:r>
              <a:rPr lang="en-GB" sz="1200" b="0" i="0" u="none" strike="noStrike" cap="none">
                <a:solidFill>
                  <a:srgbClr val="343A40"/>
                </a:solidFill>
                <a:latin typeface="Inter"/>
                <a:ea typeface="Inter"/>
                <a:cs typeface="Inter"/>
                <a:sym typeface="Inter"/>
              </a:rPr>
              <a:t>To influence policy and investment to prioritise services for children, young people &amp; young adults.</a:t>
            </a:r>
            <a:endParaRPr sz="1200" b="0" i="0" u="none" strike="noStrike" cap="none">
              <a:solidFill>
                <a:srgbClr val="343A40"/>
              </a:solidFill>
              <a:latin typeface="Inter"/>
              <a:ea typeface="Inter"/>
              <a:cs typeface="Inter"/>
              <a:sym typeface="Inter"/>
            </a:endParaRPr>
          </a:p>
        </p:txBody>
      </p:sp>
      <p:grpSp>
        <p:nvGrpSpPr>
          <p:cNvPr id="174" name="Google Shape;174;p7"/>
          <p:cNvGrpSpPr/>
          <p:nvPr/>
        </p:nvGrpSpPr>
        <p:grpSpPr>
          <a:xfrm>
            <a:off x="202558" y="4157229"/>
            <a:ext cx="297504" cy="297868"/>
            <a:chOff x="942378" y="5108593"/>
            <a:chExt cx="603781" cy="604520"/>
          </a:xfrm>
        </p:grpSpPr>
        <p:sp>
          <p:nvSpPr>
            <p:cNvPr id="175" name="Google Shape;175;p7"/>
            <p:cNvSpPr/>
            <p:nvPr/>
          </p:nvSpPr>
          <p:spPr>
            <a:xfrm>
              <a:off x="1544254" y="5407059"/>
              <a:ext cx="1905" cy="5714"/>
            </a:xfrm>
            <a:custGeom>
              <a:avLst/>
              <a:gdLst/>
              <a:ahLst/>
              <a:cxnLst/>
              <a:rect l="l" t="t" r="r" b="b"/>
              <a:pathLst>
                <a:path w="1905" h="5714" extrusionOk="0">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87"/>
                <a:buFont typeface="Arial"/>
                <a:buNone/>
              </a:pPr>
              <a:endParaRPr sz="887" b="0" i="0" u="none" strike="noStrike" cap="none">
                <a:solidFill>
                  <a:srgbClr val="000000"/>
                </a:solidFill>
                <a:latin typeface="Arial"/>
                <a:ea typeface="Arial"/>
                <a:cs typeface="Arial"/>
                <a:sym typeface="Arial"/>
              </a:endParaRPr>
            </a:p>
          </p:txBody>
        </p:sp>
        <p:pic>
          <p:nvPicPr>
            <p:cNvPr id="176" name="Google Shape;176;p7"/>
            <p:cNvPicPr preferRelativeResize="0"/>
            <p:nvPr/>
          </p:nvPicPr>
          <p:blipFill rotWithShape="1">
            <a:blip r:embed="rId4">
              <a:alphaModFix/>
            </a:blip>
            <a:srcRect/>
            <a:stretch/>
          </p:blipFill>
          <p:spPr>
            <a:xfrm>
              <a:off x="1420751" y="5166793"/>
              <a:ext cx="118035" cy="197765"/>
            </a:xfrm>
            <a:prstGeom prst="rect">
              <a:avLst/>
            </a:prstGeom>
            <a:noFill/>
            <a:ln>
              <a:noFill/>
            </a:ln>
          </p:spPr>
        </p:pic>
        <p:sp>
          <p:nvSpPr>
            <p:cNvPr id="177" name="Google Shape;177;p7"/>
            <p:cNvSpPr/>
            <p:nvPr/>
          </p:nvSpPr>
          <p:spPr>
            <a:xfrm>
              <a:off x="942378" y="5108593"/>
              <a:ext cx="602615" cy="604520"/>
            </a:xfrm>
            <a:custGeom>
              <a:avLst/>
              <a:gdLst/>
              <a:ahLst/>
              <a:cxnLst/>
              <a:rect l="l" t="t" r="r" b="b"/>
              <a:pathLst>
                <a:path w="602615" h="604520" extrusionOk="0">
                  <a:moveTo>
                    <a:pt x="37020" y="450989"/>
                  </a:moveTo>
                  <a:lnTo>
                    <a:pt x="35801" y="449275"/>
                  </a:lnTo>
                  <a:lnTo>
                    <a:pt x="35013" y="448360"/>
                  </a:lnTo>
                  <a:lnTo>
                    <a:pt x="34988" y="448868"/>
                  </a:lnTo>
                  <a:lnTo>
                    <a:pt x="36182" y="450532"/>
                  </a:lnTo>
                  <a:lnTo>
                    <a:pt x="36817" y="451180"/>
                  </a:lnTo>
                  <a:lnTo>
                    <a:pt x="37020" y="450989"/>
                  </a:lnTo>
                  <a:close/>
                </a:path>
                <a:path w="602615" h="604520" extrusionOk="0">
                  <a:moveTo>
                    <a:pt x="84734" y="96520"/>
                  </a:moveTo>
                  <a:lnTo>
                    <a:pt x="84556" y="96888"/>
                  </a:lnTo>
                  <a:lnTo>
                    <a:pt x="84734" y="96799"/>
                  </a:lnTo>
                  <a:lnTo>
                    <a:pt x="84734" y="96520"/>
                  </a:lnTo>
                  <a:close/>
                </a:path>
                <a:path w="602615" h="604520" extrusionOk="0">
                  <a:moveTo>
                    <a:pt x="140322" y="45732"/>
                  </a:moveTo>
                  <a:lnTo>
                    <a:pt x="135712" y="47498"/>
                  </a:lnTo>
                  <a:lnTo>
                    <a:pt x="130251" y="49161"/>
                  </a:lnTo>
                  <a:lnTo>
                    <a:pt x="131419" y="49847"/>
                  </a:lnTo>
                  <a:lnTo>
                    <a:pt x="133324" y="50012"/>
                  </a:lnTo>
                  <a:lnTo>
                    <a:pt x="136055" y="48006"/>
                  </a:lnTo>
                  <a:lnTo>
                    <a:pt x="138328" y="46710"/>
                  </a:lnTo>
                  <a:lnTo>
                    <a:pt x="140322" y="45732"/>
                  </a:lnTo>
                  <a:close/>
                </a:path>
                <a:path w="602615" h="604520" extrusionOk="0">
                  <a:moveTo>
                    <a:pt x="142049" y="45516"/>
                  </a:moveTo>
                  <a:lnTo>
                    <a:pt x="141668" y="45720"/>
                  </a:lnTo>
                  <a:lnTo>
                    <a:pt x="141135" y="46228"/>
                  </a:lnTo>
                  <a:lnTo>
                    <a:pt x="141770" y="45720"/>
                  </a:lnTo>
                  <a:lnTo>
                    <a:pt x="141897" y="45656"/>
                  </a:lnTo>
                  <a:lnTo>
                    <a:pt x="142049" y="45516"/>
                  </a:lnTo>
                  <a:close/>
                </a:path>
                <a:path w="602615" h="604520" extrusionOk="0">
                  <a:moveTo>
                    <a:pt x="144030" y="44450"/>
                  </a:moveTo>
                  <a:lnTo>
                    <a:pt x="143268" y="44450"/>
                  </a:lnTo>
                  <a:lnTo>
                    <a:pt x="142049" y="45516"/>
                  </a:lnTo>
                  <a:lnTo>
                    <a:pt x="144030" y="44450"/>
                  </a:lnTo>
                  <a:close/>
                </a:path>
                <a:path w="602615" h="604520" extrusionOk="0">
                  <a:moveTo>
                    <a:pt x="160489" y="571220"/>
                  </a:moveTo>
                  <a:lnTo>
                    <a:pt x="158750" y="570230"/>
                  </a:lnTo>
                  <a:lnTo>
                    <a:pt x="160020" y="571500"/>
                  </a:lnTo>
                  <a:lnTo>
                    <a:pt x="160451" y="571500"/>
                  </a:lnTo>
                  <a:lnTo>
                    <a:pt x="160489" y="571220"/>
                  </a:lnTo>
                  <a:close/>
                </a:path>
                <a:path w="602615" h="604520" extrusionOk="0">
                  <a:moveTo>
                    <a:pt x="332384" y="1816"/>
                  </a:moveTo>
                  <a:lnTo>
                    <a:pt x="328739" y="863"/>
                  </a:lnTo>
                  <a:lnTo>
                    <a:pt x="324459" y="368"/>
                  </a:lnTo>
                  <a:lnTo>
                    <a:pt x="320319" y="812"/>
                  </a:lnTo>
                  <a:lnTo>
                    <a:pt x="322503" y="1257"/>
                  </a:lnTo>
                  <a:lnTo>
                    <a:pt x="325564" y="1333"/>
                  </a:lnTo>
                  <a:lnTo>
                    <a:pt x="328676" y="1282"/>
                  </a:lnTo>
                  <a:lnTo>
                    <a:pt x="332384" y="1816"/>
                  </a:lnTo>
                  <a:close/>
                </a:path>
                <a:path w="602615" h="604520" extrusionOk="0">
                  <a:moveTo>
                    <a:pt x="342671" y="3835"/>
                  </a:moveTo>
                  <a:lnTo>
                    <a:pt x="338582" y="2857"/>
                  </a:lnTo>
                  <a:lnTo>
                    <a:pt x="335280" y="2247"/>
                  </a:lnTo>
                  <a:lnTo>
                    <a:pt x="332384" y="1828"/>
                  </a:lnTo>
                  <a:lnTo>
                    <a:pt x="337337" y="3124"/>
                  </a:lnTo>
                  <a:lnTo>
                    <a:pt x="341210" y="4635"/>
                  </a:lnTo>
                  <a:lnTo>
                    <a:pt x="342671" y="3835"/>
                  </a:lnTo>
                  <a:close/>
                </a:path>
                <a:path w="602615" h="604520" extrusionOk="0">
                  <a:moveTo>
                    <a:pt x="348221" y="601789"/>
                  </a:moveTo>
                  <a:lnTo>
                    <a:pt x="347332" y="601980"/>
                  </a:lnTo>
                  <a:lnTo>
                    <a:pt x="347637" y="601980"/>
                  </a:lnTo>
                  <a:lnTo>
                    <a:pt x="348221" y="601789"/>
                  </a:lnTo>
                  <a:close/>
                </a:path>
                <a:path w="602615" h="604520" extrusionOk="0">
                  <a:moveTo>
                    <a:pt x="357746" y="12039"/>
                  </a:moveTo>
                  <a:lnTo>
                    <a:pt x="356603" y="11379"/>
                  </a:lnTo>
                  <a:lnTo>
                    <a:pt x="348538" y="10337"/>
                  </a:lnTo>
                  <a:lnTo>
                    <a:pt x="347649" y="10642"/>
                  </a:lnTo>
                  <a:lnTo>
                    <a:pt x="349770" y="11303"/>
                  </a:lnTo>
                  <a:lnTo>
                    <a:pt x="352780" y="11658"/>
                  </a:lnTo>
                  <a:lnTo>
                    <a:pt x="354736" y="11671"/>
                  </a:lnTo>
                  <a:lnTo>
                    <a:pt x="357746" y="12039"/>
                  </a:lnTo>
                  <a:close/>
                </a:path>
                <a:path w="602615" h="604520" extrusionOk="0">
                  <a:moveTo>
                    <a:pt x="374789" y="16827"/>
                  </a:moveTo>
                  <a:lnTo>
                    <a:pt x="374573" y="16510"/>
                  </a:lnTo>
                  <a:lnTo>
                    <a:pt x="374015" y="16510"/>
                  </a:lnTo>
                  <a:lnTo>
                    <a:pt x="374789" y="16827"/>
                  </a:lnTo>
                  <a:close/>
                </a:path>
                <a:path w="602615" h="604520" extrusionOk="0">
                  <a:moveTo>
                    <a:pt x="421627" y="29210"/>
                  </a:moveTo>
                  <a:lnTo>
                    <a:pt x="417804" y="26670"/>
                  </a:lnTo>
                  <a:lnTo>
                    <a:pt x="415912" y="26670"/>
                  </a:lnTo>
                  <a:lnTo>
                    <a:pt x="421627" y="29210"/>
                  </a:lnTo>
                  <a:close/>
                </a:path>
                <a:path w="602615" h="604520" extrusionOk="0">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w="602615" h="604520" extrusionOk="0">
                  <a:moveTo>
                    <a:pt x="424903" y="26073"/>
                  </a:moveTo>
                  <a:lnTo>
                    <a:pt x="422541" y="25311"/>
                  </a:lnTo>
                  <a:lnTo>
                    <a:pt x="423481" y="26187"/>
                  </a:lnTo>
                  <a:lnTo>
                    <a:pt x="424903" y="26073"/>
                  </a:lnTo>
                  <a:close/>
                </a:path>
                <a:path w="602615" h="604520" extrusionOk="0">
                  <a:moveTo>
                    <a:pt x="430949" y="29832"/>
                  </a:moveTo>
                  <a:lnTo>
                    <a:pt x="430415" y="29502"/>
                  </a:lnTo>
                  <a:lnTo>
                    <a:pt x="430212" y="29337"/>
                  </a:lnTo>
                  <a:lnTo>
                    <a:pt x="430377" y="29375"/>
                  </a:lnTo>
                  <a:lnTo>
                    <a:pt x="428015" y="28359"/>
                  </a:lnTo>
                  <a:lnTo>
                    <a:pt x="429514" y="29083"/>
                  </a:lnTo>
                  <a:lnTo>
                    <a:pt x="430949" y="29832"/>
                  </a:lnTo>
                  <a:close/>
                </a:path>
                <a:path w="602615" h="604520" extrusionOk="0">
                  <a:moveTo>
                    <a:pt x="433222" y="30670"/>
                  </a:moveTo>
                  <a:lnTo>
                    <a:pt x="430898" y="29438"/>
                  </a:lnTo>
                  <a:lnTo>
                    <a:pt x="430377" y="29375"/>
                  </a:lnTo>
                  <a:lnTo>
                    <a:pt x="433222" y="30670"/>
                  </a:lnTo>
                  <a:close/>
                </a:path>
                <a:path w="602615" h="604520" extrusionOk="0">
                  <a:moveTo>
                    <a:pt x="434352" y="31953"/>
                  </a:moveTo>
                  <a:lnTo>
                    <a:pt x="433374" y="31292"/>
                  </a:lnTo>
                  <a:lnTo>
                    <a:pt x="432219" y="30568"/>
                  </a:lnTo>
                  <a:lnTo>
                    <a:pt x="430949" y="29832"/>
                  </a:lnTo>
                  <a:lnTo>
                    <a:pt x="431495" y="30200"/>
                  </a:lnTo>
                  <a:lnTo>
                    <a:pt x="432511" y="30861"/>
                  </a:lnTo>
                  <a:lnTo>
                    <a:pt x="434352" y="31953"/>
                  </a:lnTo>
                  <a:close/>
                </a:path>
                <a:path w="602615" h="604520" extrusionOk="0">
                  <a:moveTo>
                    <a:pt x="436867" y="32524"/>
                  </a:moveTo>
                  <a:lnTo>
                    <a:pt x="436613" y="32258"/>
                  </a:lnTo>
                  <a:lnTo>
                    <a:pt x="434035" y="31178"/>
                  </a:lnTo>
                  <a:lnTo>
                    <a:pt x="436422" y="32524"/>
                  </a:lnTo>
                  <a:lnTo>
                    <a:pt x="436867" y="32524"/>
                  </a:lnTo>
                  <a:close/>
                </a:path>
                <a:path w="602615" h="604520" extrusionOk="0">
                  <a:moveTo>
                    <a:pt x="440474" y="41503"/>
                  </a:moveTo>
                  <a:lnTo>
                    <a:pt x="436410" y="39370"/>
                  </a:lnTo>
                  <a:lnTo>
                    <a:pt x="432054" y="36842"/>
                  </a:lnTo>
                  <a:lnTo>
                    <a:pt x="432028" y="37274"/>
                  </a:lnTo>
                  <a:lnTo>
                    <a:pt x="438480" y="40995"/>
                  </a:lnTo>
                  <a:lnTo>
                    <a:pt x="438480" y="40741"/>
                  </a:lnTo>
                  <a:lnTo>
                    <a:pt x="439394" y="41059"/>
                  </a:lnTo>
                  <a:lnTo>
                    <a:pt x="440474" y="41503"/>
                  </a:lnTo>
                  <a:close/>
                </a:path>
                <a:path w="602615" h="604520" extrusionOk="0">
                  <a:moveTo>
                    <a:pt x="441185" y="40170"/>
                  </a:moveTo>
                  <a:lnTo>
                    <a:pt x="440588" y="40068"/>
                  </a:lnTo>
                  <a:lnTo>
                    <a:pt x="440397" y="40271"/>
                  </a:lnTo>
                  <a:lnTo>
                    <a:pt x="440753" y="40132"/>
                  </a:lnTo>
                  <a:lnTo>
                    <a:pt x="441185" y="40170"/>
                  </a:lnTo>
                  <a:close/>
                </a:path>
                <a:path w="602615" h="604520" extrusionOk="0">
                  <a:moveTo>
                    <a:pt x="445795" y="44259"/>
                  </a:moveTo>
                  <a:lnTo>
                    <a:pt x="444652" y="43637"/>
                  </a:lnTo>
                  <a:lnTo>
                    <a:pt x="442252" y="42240"/>
                  </a:lnTo>
                  <a:lnTo>
                    <a:pt x="440474" y="41503"/>
                  </a:lnTo>
                  <a:lnTo>
                    <a:pt x="442569" y="42633"/>
                  </a:lnTo>
                  <a:lnTo>
                    <a:pt x="444525" y="43789"/>
                  </a:lnTo>
                  <a:lnTo>
                    <a:pt x="445795" y="44259"/>
                  </a:lnTo>
                  <a:close/>
                </a:path>
                <a:path w="602615" h="604520" extrusionOk="0">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w="602615" h="604520" extrusionOk="0">
                  <a:moveTo>
                    <a:pt x="458876" y="44284"/>
                  </a:moveTo>
                  <a:lnTo>
                    <a:pt x="458571" y="44107"/>
                  </a:lnTo>
                  <a:lnTo>
                    <a:pt x="458393" y="44030"/>
                  </a:lnTo>
                  <a:lnTo>
                    <a:pt x="458635" y="44170"/>
                  </a:lnTo>
                  <a:lnTo>
                    <a:pt x="458876" y="44284"/>
                  </a:lnTo>
                  <a:close/>
                </a:path>
                <a:path w="602615" h="604520" extrusionOk="0">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w="602615" h="604520" extrusionOk="0">
                  <a:moveTo>
                    <a:pt x="472909" y="57150"/>
                  </a:moveTo>
                  <a:lnTo>
                    <a:pt x="472694" y="56248"/>
                  </a:lnTo>
                  <a:lnTo>
                    <a:pt x="471246" y="54610"/>
                  </a:lnTo>
                  <a:lnTo>
                    <a:pt x="470776" y="54444"/>
                  </a:lnTo>
                  <a:lnTo>
                    <a:pt x="472909" y="57150"/>
                  </a:lnTo>
                  <a:close/>
                </a:path>
                <a:path w="602615" h="604520" extrusionOk="0">
                  <a:moveTo>
                    <a:pt x="474624" y="58420"/>
                  </a:moveTo>
                  <a:lnTo>
                    <a:pt x="472325" y="54610"/>
                  </a:lnTo>
                  <a:lnTo>
                    <a:pt x="472694" y="56248"/>
                  </a:lnTo>
                  <a:lnTo>
                    <a:pt x="474624" y="58420"/>
                  </a:lnTo>
                  <a:close/>
                </a:path>
                <a:path w="602615" h="604520" extrusionOk="0">
                  <a:moveTo>
                    <a:pt x="474891" y="60007"/>
                  </a:moveTo>
                  <a:lnTo>
                    <a:pt x="472732" y="59067"/>
                  </a:lnTo>
                  <a:lnTo>
                    <a:pt x="470535" y="57696"/>
                  </a:lnTo>
                  <a:lnTo>
                    <a:pt x="471741" y="58483"/>
                  </a:lnTo>
                  <a:lnTo>
                    <a:pt x="472973" y="59321"/>
                  </a:lnTo>
                  <a:lnTo>
                    <a:pt x="474091" y="60185"/>
                  </a:lnTo>
                  <a:lnTo>
                    <a:pt x="474891" y="60007"/>
                  </a:lnTo>
                  <a:close/>
                </a:path>
                <a:path w="602615" h="604520" extrusionOk="0">
                  <a:moveTo>
                    <a:pt x="482765" y="543560"/>
                  </a:moveTo>
                  <a:lnTo>
                    <a:pt x="480225" y="544499"/>
                  </a:lnTo>
                  <a:lnTo>
                    <a:pt x="479818" y="544830"/>
                  </a:lnTo>
                  <a:lnTo>
                    <a:pt x="482765" y="543560"/>
                  </a:lnTo>
                  <a:close/>
                </a:path>
                <a:path w="602615" h="604520" extrusionOk="0">
                  <a:moveTo>
                    <a:pt x="496773" y="78867"/>
                  </a:moveTo>
                  <a:lnTo>
                    <a:pt x="496493" y="77470"/>
                  </a:lnTo>
                  <a:lnTo>
                    <a:pt x="493445" y="72390"/>
                  </a:lnTo>
                  <a:lnTo>
                    <a:pt x="492798" y="72390"/>
                  </a:lnTo>
                  <a:lnTo>
                    <a:pt x="486918" y="68580"/>
                  </a:lnTo>
                  <a:lnTo>
                    <a:pt x="488594" y="69850"/>
                  </a:lnTo>
                  <a:lnTo>
                    <a:pt x="496773" y="78867"/>
                  </a:lnTo>
                  <a:close/>
                </a:path>
                <a:path w="602615" h="604520" extrusionOk="0">
                  <a:moveTo>
                    <a:pt x="497801" y="80010"/>
                  </a:moveTo>
                  <a:lnTo>
                    <a:pt x="496773" y="78867"/>
                  </a:lnTo>
                  <a:lnTo>
                    <a:pt x="496849" y="79286"/>
                  </a:lnTo>
                  <a:lnTo>
                    <a:pt x="497801" y="80010"/>
                  </a:lnTo>
                  <a:close/>
                </a:path>
                <a:path w="602615" h="604520" extrusionOk="0">
                  <a:moveTo>
                    <a:pt x="597941" y="344690"/>
                  </a:moveTo>
                  <a:lnTo>
                    <a:pt x="597420" y="348983"/>
                  </a:lnTo>
                  <a:lnTo>
                    <a:pt x="597623" y="347967"/>
                  </a:lnTo>
                  <a:lnTo>
                    <a:pt x="597839" y="346265"/>
                  </a:lnTo>
                  <a:lnTo>
                    <a:pt x="597941" y="344690"/>
                  </a:lnTo>
                  <a:close/>
                </a:path>
                <a:path w="602615" h="604520" extrusionOk="0">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w="602615" h="604520" extrusionOk="0">
                  <a:moveTo>
                    <a:pt x="601878" y="306971"/>
                  </a:moveTo>
                  <a:lnTo>
                    <a:pt x="600392" y="303187"/>
                  </a:lnTo>
                  <a:lnTo>
                    <a:pt x="600519" y="307352"/>
                  </a:lnTo>
                  <a:lnTo>
                    <a:pt x="600100" y="308419"/>
                  </a:lnTo>
                  <a:lnTo>
                    <a:pt x="601878" y="306971"/>
                  </a:lnTo>
                  <a:close/>
                </a:path>
                <a:path w="602615" h="604520" extrusionOk="0">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87"/>
                <a:buFont typeface="Arial"/>
                <a:buNone/>
              </a:pPr>
              <a:endParaRPr sz="887" b="0" i="0" u="none" strike="noStrike" cap="none">
                <a:solidFill>
                  <a:srgbClr val="000000"/>
                </a:solidFill>
                <a:latin typeface="Arial"/>
                <a:ea typeface="Arial"/>
                <a:cs typeface="Arial"/>
                <a:sym typeface="Arial"/>
              </a:endParaRPr>
            </a:p>
          </p:txBody>
        </p:sp>
      </p:grpSp>
      <p:sp>
        <p:nvSpPr>
          <p:cNvPr id="178" name="Google Shape;178;p7"/>
          <p:cNvSpPr txBox="1"/>
          <p:nvPr/>
        </p:nvSpPr>
        <p:spPr>
          <a:xfrm>
            <a:off x="299468" y="4190721"/>
            <a:ext cx="103622" cy="230852"/>
          </a:xfrm>
          <a:prstGeom prst="rect">
            <a:avLst/>
          </a:prstGeom>
          <a:noFill/>
          <a:ln>
            <a:noFill/>
          </a:ln>
        </p:spPr>
        <p:txBody>
          <a:bodyPr spcFirstLastPara="1" wrap="square" lIns="0" tIns="7175" rIns="0" bIns="0" anchor="t" anchorCtr="0">
            <a:spAutoFit/>
          </a:bodyPr>
          <a:lstStyle/>
          <a:p>
            <a:pPr marL="6257" marR="0" lvl="0" indent="0" algn="l" rtl="0">
              <a:lnSpc>
                <a:spcPct val="100000"/>
              </a:lnSpc>
              <a:spcBef>
                <a:spcPts val="0"/>
              </a:spcBef>
              <a:spcAft>
                <a:spcPts val="0"/>
              </a:spcAft>
              <a:buClr>
                <a:srgbClr val="000000"/>
              </a:buClr>
              <a:buSzPts val="1453"/>
              <a:buFont typeface="Arial"/>
              <a:buNone/>
            </a:pPr>
            <a:r>
              <a:rPr lang="en-GB" sz="1453" b="1" i="0" u="none" strike="noStrike" cap="none">
                <a:solidFill>
                  <a:srgbClr val="FCC128"/>
                </a:solidFill>
                <a:latin typeface="Big Shoulders Display Black"/>
                <a:ea typeface="Big Shoulders Display Black"/>
                <a:cs typeface="Big Shoulders Display Black"/>
                <a:sym typeface="Big Shoulders Display Black"/>
              </a:rPr>
              <a:t>4</a:t>
            </a:r>
            <a:endParaRPr sz="1453" b="0" i="0" u="none" strike="noStrike" cap="none">
              <a:solidFill>
                <a:srgbClr val="000000"/>
              </a:solidFill>
              <a:latin typeface="Big Shoulders Display Black"/>
              <a:ea typeface="Big Shoulders Display Black"/>
              <a:cs typeface="Big Shoulders Display Black"/>
              <a:sym typeface="Big Shoulders Display Black"/>
            </a:endParaRPr>
          </a:p>
        </p:txBody>
      </p:sp>
      <p:sp>
        <p:nvSpPr>
          <p:cNvPr id="179" name="Google Shape;179;p7"/>
          <p:cNvSpPr txBox="1"/>
          <p:nvPr/>
        </p:nvSpPr>
        <p:spPr>
          <a:xfrm>
            <a:off x="638801" y="4085143"/>
            <a:ext cx="3833875" cy="299024"/>
          </a:xfrm>
          <a:prstGeom prst="rect">
            <a:avLst/>
          </a:prstGeom>
          <a:noFill/>
          <a:ln>
            <a:noFill/>
          </a:ln>
        </p:spPr>
        <p:txBody>
          <a:bodyPr spcFirstLastPara="1" wrap="square" lIns="0" tIns="5925" rIns="0" bIns="0" anchor="t" anchorCtr="0">
            <a:spAutoFit/>
          </a:bodyPr>
          <a:lstStyle/>
          <a:p>
            <a:pPr marL="6257" marR="2503" lvl="0" indent="0" algn="l" rtl="0">
              <a:lnSpc>
                <a:spcPct val="111800"/>
              </a:lnSpc>
              <a:spcBef>
                <a:spcPts val="0"/>
              </a:spcBef>
              <a:spcAft>
                <a:spcPts val="0"/>
              </a:spcAft>
              <a:buClr>
                <a:srgbClr val="000000"/>
              </a:buClr>
              <a:buSzPts val="1700"/>
              <a:buFont typeface="Arial"/>
              <a:buNone/>
            </a:pPr>
            <a:r>
              <a:rPr lang="en-GB" sz="1700" b="1" i="0" u="none" strike="noStrike" cap="none">
                <a:solidFill>
                  <a:srgbClr val="0484AF"/>
                </a:solidFill>
                <a:latin typeface="Inter SemiBold"/>
                <a:ea typeface="Inter SemiBold"/>
                <a:cs typeface="Inter SemiBold"/>
                <a:sym typeface="Inter SemiBold"/>
              </a:rPr>
              <a:t>Pushing Performance &amp; Policy!</a:t>
            </a:r>
            <a:endParaRPr sz="1700" b="1" i="0" u="none" strike="noStrike" cap="none">
              <a:solidFill>
                <a:srgbClr val="0484AF"/>
              </a:solidFill>
              <a:latin typeface="Inter SemiBold"/>
              <a:ea typeface="Inter SemiBold"/>
              <a:cs typeface="Inter SemiBold"/>
              <a:sym typeface="Inter SemiBold"/>
            </a:endParaRPr>
          </a:p>
        </p:txBody>
      </p:sp>
      <p:sp>
        <p:nvSpPr>
          <p:cNvPr id="180" name="Google Shape;180;p7"/>
          <p:cNvSpPr txBox="1"/>
          <p:nvPr/>
        </p:nvSpPr>
        <p:spPr>
          <a:xfrm>
            <a:off x="638800" y="5158121"/>
            <a:ext cx="5210739" cy="648361"/>
          </a:xfrm>
          <a:prstGeom prst="rect">
            <a:avLst/>
          </a:prstGeom>
          <a:noFill/>
          <a:ln>
            <a:noFill/>
          </a:ln>
        </p:spPr>
        <p:txBody>
          <a:bodyPr spcFirstLastPara="1" wrap="square" lIns="0" tIns="5625" rIns="0" bIns="0" anchor="t" anchorCtr="0">
            <a:spAutoFit/>
          </a:bodyPr>
          <a:lstStyle/>
          <a:p>
            <a:pPr marL="6257" marR="2503" lvl="0" indent="0" algn="l" rtl="0">
              <a:lnSpc>
                <a:spcPct val="116300"/>
              </a:lnSpc>
              <a:spcBef>
                <a:spcPts val="0"/>
              </a:spcBef>
              <a:spcAft>
                <a:spcPts val="0"/>
              </a:spcAft>
              <a:buClr>
                <a:srgbClr val="000000"/>
              </a:buClr>
              <a:buSzPts val="1200"/>
              <a:buFont typeface="Arial"/>
              <a:buNone/>
            </a:pPr>
            <a:r>
              <a:rPr lang="en-GB" sz="1200" b="0" i="0" u="none" strike="noStrike" cap="none">
                <a:solidFill>
                  <a:srgbClr val="343A40"/>
                </a:solidFill>
                <a:latin typeface="Inter"/>
                <a:ea typeface="Inter"/>
                <a:cs typeface="Inter"/>
                <a:sym typeface="Inter"/>
              </a:rPr>
              <a:t>To ensure our workforce, volunteers, board, volunteers are dynamic, diverse and driven to be reputable, responsive and represent a rights based approach for people and place.</a:t>
            </a:r>
            <a:endParaRPr sz="1200" b="0" i="0" u="none" strike="noStrike" cap="none">
              <a:solidFill>
                <a:srgbClr val="343A40"/>
              </a:solidFill>
              <a:latin typeface="Inter"/>
              <a:ea typeface="Inter"/>
              <a:cs typeface="Inter"/>
              <a:sym typeface="Inter"/>
            </a:endParaRPr>
          </a:p>
        </p:txBody>
      </p:sp>
      <p:grpSp>
        <p:nvGrpSpPr>
          <p:cNvPr id="181" name="Google Shape;181;p7"/>
          <p:cNvGrpSpPr/>
          <p:nvPr/>
        </p:nvGrpSpPr>
        <p:grpSpPr>
          <a:xfrm>
            <a:off x="204376" y="4914878"/>
            <a:ext cx="297504" cy="297868"/>
            <a:chOff x="942378" y="5108593"/>
            <a:chExt cx="603781" cy="604520"/>
          </a:xfrm>
        </p:grpSpPr>
        <p:sp>
          <p:nvSpPr>
            <p:cNvPr id="182" name="Google Shape;182;p7"/>
            <p:cNvSpPr/>
            <p:nvPr/>
          </p:nvSpPr>
          <p:spPr>
            <a:xfrm>
              <a:off x="1544254" y="5407059"/>
              <a:ext cx="1905" cy="5714"/>
            </a:xfrm>
            <a:custGeom>
              <a:avLst/>
              <a:gdLst/>
              <a:ahLst/>
              <a:cxnLst/>
              <a:rect l="l" t="t" r="r" b="b"/>
              <a:pathLst>
                <a:path w="1905" h="5714" extrusionOk="0">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87"/>
                <a:buFont typeface="Arial"/>
                <a:buNone/>
              </a:pPr>
              <a:endParaRPr sz="887" b="0" i="0" u="none" strike="noStrike" cap="none">
                <a:solidFill>
                  <a:srgbClr val="000000"/>
                </a:solidFill>
                <a:latin typeface="Arial"/>
                <a:ea typeface="Arial"/>
                <a:cs typeface="Arial"/>
                <a:sym typeface="Arial"/>
              </a:endParaRPr>
            </a:p>
          </p:txBody>
        </p:sp>
        <p:pic>
          <p:nvPicPr>
            <p:cNvPr id="183" name="Google Shape;183;p7"/>
            <p:cNvPicPr preferRelativeResize="0"/>
            <p:nvPr/>
          </p:nvPicPr>
          <p:blipFill rotWithShape="1">
            <a:blip r:embed="rId4">
              <a:alphaModFix/>
            </a:blip>
            <a:srcRect/>
            <a:stretch/>
          </p:blipFill>
          <p:spPr>
            <a:xfrm>
              <a:off x="1420751" y="5166793"/>
              <a:ext cx="118035" cy="197765"/>
            </a:xfrm>
            <a:prstGeom prst="rect">
              <a:avLst/>
            </a:prstGeom>
            <a:noFill/>
            <a:ln>
              <a:noFill/>
            </a:ln>
          </p:spPr>
        </p:pic>
        <p:sp>
          <p:nvSpPr>
            <p:cNvPr id="184" name="Google Shape;184;p7"/>
            <p:cNvSpPr/>
            <p:nvPr/>
          </p:nvSpPr>
          <p:spPr>
            <a:xfrm>
              <a:off x="942378" y="5108593"/>
              <a:ext cx="602615" cy="604520"/>
            </a:xfrm>
            <a:custGeom>
              <a:avLst/>
              <a:gdLst/>
              <a:ahLst/>
              <a:cxnLst/>
              <a:rect l="l" t="t" r="r" b="b"/>
              <a:pathLst>
                <a:path w="602615" h="604520" extrusionOk="0">
                  <a:moveTo>
                    <a:pt x="37020" y="450989"/>
                  </a:moveTo>
                  <a:lnTo>
                    <a:pt x="35801" y="449275"/>
                  </a:lnTo>
                  <a:lnTo>
                    <a:pt x="35013" y="448360"/>
                  </a:lnTo>
                  <a:lnTo>
                    <a:pt x="34988" y="448868"/>
                  </a:lnTo>
                  <a:lnTo>
                    <a:pt x="36182" y="450532"/>
                  </a:lnTo>
                  <a:lnTo>
                    <a:pt x="36817" y="451180"/>
                  </a:lnTo>
                  <a:lnTo>
                    <a:pt x="37020" y="450989"/>
                  </a:lnTo>
                  <a:close/>
                </a:path>
                <a:path w="602615" h="604520" extrusionOk="0">
                  <a:moveTo>
                    <a:pt x="84734" y="96520"/>
                  </a:moveTo>
                  <a:lnTo>
                    <a:pt x="84556" y="96888"/>
                  </a:lnTo>
                  <a:lnTo>
                    <a:pt x="84734" y="96799"/>
                  </a:lnTo>
                  <a:lnTo>
                    <a:pt x="84734" y="96520"/>
                  </a:lnTo>
                  <a:close/>
                </a:path>
                <a:path w="602615" h="604520" extrusionOk="0">
                  <a:moveTo>
                    <a:pt x="140322" y="45732"/>
                  </a:moveTo>
                  <a:lnTo>
                    <a:pt x="135712" y="47498"/>
                  </a:lnTo>
                  <a:lnTo>
                    <a:pt x="130251" y="49161"/>
                  </a:lnTo>
                  <a:lnTo>
                    <a:pt x="131419" y="49847"/>
                  </a:lnTo>
                  <a:lnTo>
                    <a:pt x="133324" y="50012"/>
                  </a:lnTo>
                  <a:lnTo>
                    <a:pt x="136055" y="48006"/>
                  </a:lnTo>
                  <a:lnTo>
                    <a:pt x="138328" y="46710"/>
                  </a:lnTo>
                  <a:lnTo>
                    <a:pt x="140322" y="45732"/>
                  </a:lnTo>
                  <a:close/>
                </a:path>
                <a:path w="602615" h="604520" extrusionOk="0">
                  <a:moveTo>
                    <a:pt x="142049" y="45516"/>
                  </a:moveTo>
                  <a:lnTo>
                    <a:pt x="141668" y="45720"/>
                  </a:lnTo>
                  <a:lnTo>
                    <a:pt x="141135" y="46228"/>
                  </a:lnTo>
                  <a:lnTo>
                    <a:pt x="141770" y="45720"/>
                  </a:lnTo>
                  <a:lnTo>
                    <a:pt x="141897" y="45656"/>
                  </a:lnTo>
                  <a:lnTo>
                    <a:pt x="142049" y="45516"/>
                  </a:lnTo>
                  <a:close/>
                </a:path>
                <a:path w="602615" h="604520" extrusionOk="0">
                  <a:moveTo>
                    <a:pt x="144030" y="44450"/>
                  </a:moveTo>
                  <a:lnTo>
                    <a:pt x="143268" y="44450"/>
                  </a:lnTo>
                  <a:lnTo>
                    <a:pt x="142049" y="45516"/>
                  </a:lnTo>
                  <a:lnTo>
                    <a:pt x="144030" y="44450"/>
                  </a:lnTo>
                  <a:close/>
                </a:path>
                <a:path w="602615" h="604520" extrusionOk="0">
                  <a:moveTo>
                    <a:pt x="160489" y="571220"/>
                  </a:moveTo>
                  <a:lnTo>
                    <a:pt x="158750" y="570230"/>
                  </a:lnTo>
                  <a:lnTo>
                    <a:pt x="160020" y="571500"/>
                  </a:lnTo>
                  <a:lnTo>
                    <a:pt x="160451" y="571500"/>
                  </a:lnTo>
                  <a:lnTo>
                    <a:pt x="160489" y="571220"/>
                  </a:lnTo>
                  <a:close/>
                </a:path>
                <a:path w="602615" h="604520" extrusionOk="0">
                  <a:moveTo>
                    <a:pt x="332384" y="1816"/>
                  </a:moveTo>
                  <a:lnTo>
                    <a:pt x="328739" y="863"/>
                  </a:lnTo>
                  <a:lnTo>
                    <a:pt x="324459" y="368"/>
                  </a:lnTo>
                  <a:lnTo>
                    <a:pt x="320319" y="812"/>
                  </a:lnTo>
                  <a:lnTo>
                    <a:pt x="322503" y="1257"/>
                  </a:lnTo>
                  <a:lnTo>
                    <a:pt x="325564" y="1333"/>
                  </a:lnTo>
                  <a:lnTo>
                    <a:pt x="328676" y="1282"/>
                  </a:lnTo>
                  <a:lnTo>
                    <a:pt x="332384" y="1816"/>
                  </a:lnTo>
                  <a:close/>
                </a:path>
                <a:path w="602615" h="604520" extrusionOk="0">
                  <a:moveTo>
                    <a:pt x="342671" y="3835"/>
                  </a:moveTo>
                  <a:lnTo>
                    <a:pt x="338582" y="2857"/>
                  </a:lnTo>
                  <a:lnTo>
                    <a:pt x="335280" y="2247"/>
                  </a:lnTo>
                  <a:lnTo>
                    <a:pt x="332384" y="1828"/>
                  </a:lnTo>
                  <a:lnTo>
                    <a:pt x="337337" y="3124"/>
                  </a:lnTo>
                  <a:lnTo>
                    <a:pt x="341210" y="4635"/>
                  </a:lnTo>
                  <a:lnTo>
                    <a:pt x="342671" y="3835"/>
                  </a:lnTo>
                  <a:close/>
                </a:path>
                <a:path w="602615" h="604520" extrusionOk="0">
                  <a:moveTo>
                    <a:pt x="348221" y="601789"/>
                  </a:moveTo>
                  <a:lnTo>
                    <a:pt x="347332" y="601980"/>
                  </a:lnTo>
                  <a:lnTo>
                    <a:pt x="347637" y="601980"/>
                  </a:lnTo>
                  <a:lnTo>
                    <a:pt x="348221" y="601789"/>
                  </a:lnTo>
                  <a:close/>
                </a:path>
                <a:path w="602615" h="604520" extrusionOk="0">
                  <a:moveTo>
                    <a:pt x="357746" y="12039"/>
                  </a:moveTo>
                  <a:lnTo>
                    <a:pt x="356603" y="11379"/>
                  </a:lnTo>
                  <a:lnTo>
                    <a:pt x="348538" y="10337"/>
                  </a:lnTo>
                  <a:lnTo>
                    <a:pt x="347649" y="10642"/>
                  </a:lnTo>
                  <a:lnTo>
                    <a:pt x="349770" y="11303"/>
                  </a:lnTo>
                  <a:lnTo>
                    <a:pt x="352780" y="11658"/>
                  </a:lnTo>
                  <a:lnTo>
                    <a:pt x="354736" y="11671"/>
                  </a:lnTo>
                  <a:lnTo>
                    <a:pt x="357746" y="12039"/>
                  </a:lnTo>
                  <a:close/>
                </a:path>
                <a:path w="602615" h="604520" extrusionOk="0">
                  <a:moveTo>
                    <a:pt x="374789" y="16827"/>
                  </a:moveTo>
                  <a:lnTo>
                    <a:pt x="374573" y="16510"/>
                  </a:lnTo>
                  <a:lnTo>
                    <a:pt x="374015" y="16510"/>
                  </a:lnTo>
                  <a:lnTo>
                    <a:pt x="374789" y="16827"/>
                  </a:lnTo>
                  <a:close/>
                </a:path>
                <a:path w="602615" h="604520" extrusionOk="0">
                  <a:moveTo>
                    <a:pt x="421627" y="29210"/>
                  </a:moveTo>
                  <a:lnTo>
                    <a:pt x="417804" y="26670"/>
                  </a:lnTo>
                  <a:lnTo>
                    <a:pt x="415912" y="26670"/>
                  </a:lnTo>
                  <a:lnTo>
                    <a:pt x="421627" y="29210"/>
                  </a:lnTo>
                  <a:close/>
                </a:path>
                <a:path w="602615" h="604520" extrusionOk="0">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w="602615" h="604520" extrusionOk="0">
                  <a:moveTo>
                    <a:pt x="424903" y="26073"/>
                  </a:moveTo>
                  <a:lnTo>
                    <a:pt x="422541" y="25311"/>
                  </a:lnTo>
                  <a:lnTo>
                    <a:pt x="423481" y="26187"/>
                  </a:lnTo>
                  <a:lnTo>
                    <a:pt x="424903" y="26073"/>
                  </a:lnTo>
                  <a:close/>
                </a:path>
                <a:path w="602615" h="604520" extrusionOk="0">
                  <a:moveTo>
                    <a:pt x="430949" y="29832"/>
                  </a:moveTo>
                  <a:lnTo>
                    <a:pt x="430415" y="29502"/>
                  </a:lnTo>
                  <a:lnTo>
                    <a:pt x="430212" y="29337"/>
                  </a:lnTo>
                  <a:lnTo>
                    <a:pt x="430377" y="29375"/>
                  </a:lnTo>
                  <a:lnTo>
                    <a:pt x="428015" y="28359"/>
                  </a:lnTo>
                  <a:lnTo>
                    <a:pt x="429514" y="29083"/>
                  </a:lnTo>
                  <a:lnTo>
                    <a:pt x="430949" y="29832"/>
                  </a:lnTo>
                  <a:close/>
                </a:path>
                <a:path w="602615" h="604520" extrusionOk="0">
                  <a:moveTo>
                    <a:pt x="433222" y="30670"/>
                  </a:moveTo>
                  <a:lnTo>
                    <a:pt x="430898" y="29438"/>
                  </a:lnTo>
                  <a:lnTo>
                    <a:pt x="430377" y="29375"/>
                  </a:lnTo>
                  <a:lnTo>
                    <a:pt x="433222" y="30670"/>
                  </a:lnTo>
                  <a:close/>
                </a:path>
                <a:path w="602615" h="604520" extrusionOk="0">
                  <a:moveTo>
                    <a:pt x="434352" y="31953"/>
                  </a:moveTo>
                  <a:lnTo>
                    <a:pt x="433374" y="31292"/>
                  </a:lnTo>
                  <a:lnTo>
                    <a:pt x="432219" y="30568"/>
                  </a:lnTo>
                  <a:lnTo>
                    <a:pt x="430949" y="29832"/>
                  </a:lnTo>
                  <a:lnTo>
                    <a:pt x="431495" y="30200"/>
                  </a:lnTo>
                  <a:lnTo>
                    <a:pt x="432511" y="30861"/>
                  </a:lnTo>
                  <a:lnTo>
                    <a:pt x="434352" y="31953"/>
                  </a:lnTo>
                  <a:close/>
                </a:path>
                <a:path w="602615" h="604520" extrusionOk="0">
                  <a:moveTo>
                    <a:pt x="436867" y="32524"/>
                  </a:moveTo>
                  <a:lnTo>
                    <a:pt x="436613" y="32258"/>
                  </a:lnTo>
                  <a:lnTo>
                    <a:pt x="434035" y="31178"/>
                  </a:lnTo>
                  <a:lnTo>
                    <a:pt x="436422" y="32524"/>
                  </a:lnTo>
                  <a:lnTo>
                    <a:pt x="436867" y="32524"/>
                  </a:lnTo>
                  <a:close/>
                </a:path>
                <a:path w="602615" h="604520" extrusionOk="0">
                  <a:moveTo>
                    <a:pt x="440474" y="41503"/>
                  </a:moveTo>
                  <a:lnTo>
                    <a:pt x="436410" y="39370"/>
                  </a:lnTo>
                  <a:lnTo>
                    <a:pt x="432054" y="36842"/>
                  </a:lnTo>
                  <a:lnTo>
                    <a:pt x="432028" y="37274"/>
                  </a:lnTo>
                  <a:lnTo>
                    <a:pt x="438480" y="40995"/>
                  </a:lnTo>
                  <a:lnTo>
                    <a:pt x="438480" y="40741"/>
                  </a:lnTo>
                  <a:lnTo>
                    <a:pt x="439394" y="41059"/>
                  </a:lnTo>
                  <a:lnTo>
                    <a:pt x="440474" y="41503"/>
                  </a:lnTo>
                  <a:close/>
                </a:path>
                <a:path w="602615" h="604520" extrusionOk="0">
                  <a:moveTo>
                    <a:pt x="441185" y="40170"/>
                  </a:moveTo>
                  <a:lnTo>
                    <a:pt x="440588" y="40068"/>
                  </a:lnTo>
                  <a:lnTo>
                    <a:pt x="440397" y="40271"/>
                  </a:lnTo>
                  <a:lnTo>
                    <a:pt x="440753" y="40132"/>
                  </a:lnTo>
                  <a:lnTo>
                    <a:pt x="441185" y="40170"/>
                  </a:lnTo>
                  <a:close/>
                </a:path>
                <a:path w="602615" h="604520" extrusionOk="0">
                  <a:moveTo>
                    <a:pt x="445795" y="44259"/>
                  </a:moveTo>
                  <a:lnTo>
                    <a:pt x="444652" y="43637"/>
                  </a:lnTo>
                  <a:lnTo>
                    <a:pt x="442252" y="42240"/>
                  </a:lnTo>
                  <a:lnTo>
                    <a:pt x="440474" y="41503"/>
                  </a:lnTo>
                  <a:lnTo>
                    <a:pt x="442569" y="42633"/>
                  </a:lnTo>
                  <a:lnTo>
                    <a:pt x="444525" y="43789"/>
                  </a:lnTo>
                  <a:lnTo>
                    <a:pt x="445795" y="44259"/>
                  </a:lnTo>
                  <a:close/>
                </a:path>
                <a:path w="602615" h="604520" extrusionOk="0">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w="602615" h="604520" extrusionOk="0">
                  <a:moveTo>
                    <a:pt x="458876" y="44284"/>
                  </a:moveTo>
                  <a:lnTo>
                    <a:pt x="458571" y="44107"/>
                  </a:lnTo>
                  <a:lnTo>
                    <a:pt x="458393" y="44030"/>
                  </a:lnTo>
                  <a:lnTo>
                    <a:pt x="458635" y="44170"/>
                  </a:lnTo>
                  <a:lnTo>
                    <a:pt x="458876" y="44284"/>
                  </a:lnTo>
                  <a:close/>
                </a:path>
                <a:path w="602615" h="604520" extrusionOk="0">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w="602615" h="604520" extrusionOk="0">
                  <a:moveTo>
                    <a:pt x="472909" y="57150"/>
                  </a:moveTo>
                  <a:lnTo>
                    <a:pt x="472694" y="56248"/>
                  </a:lnTo>
                  <a:lnTo>
                    <a:pt x="471246" y="54610"/>
                  </a:lnTo>
                  <a:lnTo>
                    <a:pt x="470776" y="54444"/>
                  </a:lnTo>
                  <a:lnTo>
                    <a:pt x="472909" y="57150"/>
                  </a:lnTo>
                  <a:close/>
                </a:path>
                <a:path w="602615" h="604520" extrusionOk="0">
                  <a:moveTo>
                    <a:pt x="474624" y="58420"/>
                  </a:moveTo>
                  <a:lnTo>
                    <a:pt x="472325" y="54610"/>
                  </a:lnTo>
                  <a:lnTo>
                    <a:pt x="472694" y="56248"/>
                  </a:lnTo>
                  <a:lnTo>
                    <a:pt x="474624" y="58420"/>
                  </a:lnTo>
                  <a:close/>
                </a:path>
                <a:path w="602615" h="604520" extrusionOk="0">
                  <a:moveTo>
                    <a:pt x="474891" y="60007"/>
                  </a:moveTo>
                  <a:lnTo>
                    <a:pt x="472732" y="59067"/>
                  </a:lnTo>
                  <a:lnTo>
                    <a:pt x="470535" y="57696"/>
                  </a:lnTo>
                  <a:lnTo>
                    <a:pt x="471741" y="58483"/>
                  </a:lnTo>
                  <a:lnTo>
                    <a:pt x="472973" y="59321"/>
                  </a:lnTo>
                  <a:lnTo>
                    <a:pt x="474091" y="60185"/>
                  </a:lnTo>
                  <a:lnTo>
                    <a:pt x="474891" y="60007"/>
                  </a:lnTo>
                  <a:close/>
                </a:path>
                <a:path w="602615" h="604520" extrusionOk="0">
                  <a:moveTo>
                    <a:pt x="482765" y="543560"/>
                  </a:moveTo>
                  <a:lnTo>
                    <a:pt x="480225" y="544499"/>
                  </a:lnTo>
                  <a:lnTo>
                    <a:pt x="479818" y="544830"/>
                  </a:lnTo>
                  <a:lnTo>
                    <a:pt x="482765" y="543560"/>
                  </a:lnTo>
                  <a:close/>
                </a:path>
                <a:path w="602615" h="604520" extrusionOk="0">
                  <a:moveTo>
                    <a:pt x="496773" y="78867"/>
                  </a:moveTo>
                  <a:lnTo>
                    <a:pt x="496493" y="77470"/>
                  </a:lnTo>
                  <a:lnTo>
                    <a:pt x="493445" y="72390"/>
                  </a:lnTo>
                  <a:lnTo>
                    <a:pt x="492798" y="72390"/>
                  </a:lnTo>
                  <a:lnTo>
                    <a:pt x="486918" y="68580"/>
                  </a:lnTo>
                  <a:lnTo>
                    <a:pt x="488594" y="69850"/>
                  </a:lnTo>
                  <a:lnTo>
                    <a:pt x="496773" y="78867"/>
                  </a:lnTo>
                  <a:close/>
                </a:path>
                <a:path w="602615" h="604520" extrusionOk="0">
                  <a:moveTo>
                    <a:pt x="497801" y="80010"/>
                  </a:moveTo>
                  <a:lnTo>
                    <a:pt x="496773" y="78867"/>
                  </a:lnTo>
                  <a:lnTo>
                    <a:pt x="496849" y="79286"/>
                  </a:lnTo>
                  <a:lnTo>
                    <a:pt x="497801" y="80010"/>
                  </a:lnTo>
                  <a:close/>
                </a:path>
                <a:path w="602615" h="604520" extrusionOk="0">
                  <a:moveTo>
                    <a:pt x="597941" y="344690"/>
                  </a:moveTo>
                  <a:lnTo>
                    <a:pt x="597420" y="348983"/>
                  </a:lnTo>
                  <a:lnTo>
                    <a:pt x="597623" y="347967"/>
                  </a:lnTo>
                  <a:lnTo>
                    <a:pt x="597839" y="346265"/>
                  </a:lnTo>
                  <a:lnTo>
                    <a:pt x="597941" y="344690"/>
                  </a:lnTo>
                  <a:close/>
                </a:path>
                <a:path w="602615" h="604520" extrusionOk="0">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w="602615" h="604520" extrusionOk="0">
                  <a:moveTo>
                    <a:pt x="601878" y="306971"/>
                  </a:moveTo>
                  <a:lnTo>
                    <a:pt x="600392" y="303187"/>
                  </a:lnTo>
                  <a:lnTo>
                    <a:pt x="600519" y="307352"/>
                  </a:lnTo>
                  <a:lnTo>
                    <a:pt x="600100" y="308419"/>
                  </a:lnTo>
                  <a:lnTo>
                    <a:pt x="601878" y="306971"/>
                  </a:lnTo>
                  <a:close/>
                </a:path>
                <a:path w="602615" h="604520" extrusionOk="0">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87"/>
                <a:buFont typeface="Arial"/>
                <a:buNone/>
              </a:pPr>
              <a:endParaRPr sz="887" b="0" i="0" u="none" strike="noStrike" cap="none">
                <a:solidFill>
                  <a:srgbClr val="000000"/>
                </a:solidFill>
                <a:latin typeface="Arial"/>
                <a:ea typeface="Arial"/>
                <a:cs typeface="Arial"/>
                <a:sym typeface="Arial"/>
              </a:endParaRPr>
            </a:p>
          </p:txBody>
        </p:sp>
      </p:grpSp>
      <p:sp>
        <p:nvSpPr>
          <p:cNvPr id="185" name="Google Shape;185;p7"/>
          <p:cNvSpPr txBox="1"/>
          <p:nvPr/>
        </p:nvSpPr>
        <p:spPr>
          <a:xfrm>
            <a:off x="301285" y="4948369"/>
            <a:ext cx="103622" cy="230852"/>
          </a:xfrm>
          <a:prstGeom prst="rect">
            <a:avLst/>
          </a:prstGeom>
          <a:noFill/>
          <a:ln>
            <a:noFill/>
          </a:ln>
        </p:spPr>
        <p:txBody>
          <a:bodyPr spcFirstLastPara="1" wrap="square" lIns="0" tIns="7175" rIns="0" bIns="0" anchor="t" anchorCtr="0">
            <a:spAutoFit/>
          </a:bodyPr>
          <a:lstStyle/>
          <a:p>
            <a:pPr marL="6257" marR="0" lvl="0" indent="0" algn="l" rtl="0">
              <a:lnSpc>
                <a:spcPct val="100000"/>
              </a:lnSpc>
              <a:spcBef>
                <a:spcPts val="0"/>
              </a:spcBef>
              <a:spcAft>
                <a:spcPts val="0"/>
              </a:spcAft>
              <a:buClr>
                <a:srgbClr val="000000"/>
              </a:buClr>
              <a:buSzPts val="1453"/>
              <a:buFont typeface="Arial"/>
              <a:buNone/>
            </a:pPr>
            <a:r>
              <a:rPr lang="en-GB" sz="1453" b="1" i="0" u="none" strike="noStrike" cap="none">
                <a:solidFill>
                  <a:srgbClr val="FCC128"/>
                </a:solidFill>
                <a:latin typeface="Big Shoulders Display Black"/>
                <a:ea typeface="Big Shoulders Display Black"/>
                <a:cs typeface="Big Shoulders Display Black"/>
                <a:sym typeface="Big Shoulders Display Black"/>
              </a:rPr>
              <a:t>5</a:t>
            </a:r>
            <a:endParaRPr sz="1453" b="0" i="0" u="none" strike="noStrike" cap="none">
              <a:solidFill>
                <a:srgbClr val="000000"/>
              </a:solidFill>
              <a:latin typeface="Big Shoulders Display Black"/>
              <a:ea typeface="Big Shoulders Display Black"/>
              <a:cs typeface="Big Shoulders Display Black"/>
              <a:sym typeface="Big Shoulders Display Black"/>
            </a:endParaRPr>
          </a:p>
        </p:txBody>
      </p:sp>
      <p:sp>
        <p:nvSpPr>
          <p:cNvPr id="186" name="Google Shape;186;p7"/>
          <p:cNvSpPr txBox="1"/>
          <p:nvPr/>
        </p:nvSpPr>
        <p:spPr>
          <a:xfrm>
            <a:off x="638801" y="4876800"/>
            <a:ext cx="3833875" cy="299024"/>
          </a:xfrm>
          <a:prstGeom prst="rect">
            <a:avLst/>
          </a:prstGeom>
          <a:noFill/>
          <a:ln>
            <a:noFill/>
          </a:ln>
        </p:spPr>
        <p:txBody>
          <a:bodyPr spcFirstLastPara="1" wrap="square" lIns="0" tIns="5925" rIns="0" bIns="0" anchor="t" anchorCtr="0">
            <a:spAutoFit/>
          </a:bodyPr>
          <a:lstStyle/>
          <a:p>
            <a:pPr marL="6257" marR="2503" lvl="0" indent="0" algn="l" rtl="0">
              <a:lnSpc>
                <a:spcPct val="111800"/>
              </a:lnSpc>
              <a:spcBef>
                <a:spcPts val="0"/>
              </a:spcBef>
              <a:spcAft>
                <a:spcPts val="0"/>
              </a:spcAft>
              <a:buClr>
                <a:srgbClr val="000000"/>
              </a:buClr>
              <a:buSzPts val="1700"/>
              <a:buFont typeface="Arial"/>
              <a:buNone/>
            </a:pPr>
            <a:r>
              <a:rPr lang="en-GB" sz="1700" b="1" i="0" u="none" strike="noStrike" cap="none">
                <a:solidFill>
                  <a:srgbClr val="0484AF"/>
                </a:solidFill>
                <a:latin typeface="Inter SemiBold"/>
                <a:ea typeface="Inter SemiBold"/>
                <a:cs typeface="Inter SemiBold"/>
                <a:sym typeface="Inter SemiBold"/>
              </a:rPr>
              <a:t>Playing our Part!</a:t>
            </a:r>
            <a:endParaRPr sz="1700" b="1" i="0" u="none" strike="noStrike" cap="none">
              <a:solidFill>
                <a:srgbClr val="0484AF"/>
              </a:solidFill>
              <a:latin typeface="Inter SemiBold"/>
              <a:ea typeface="Inter SemiBold"/>
              <a:cs typeface="Inter SemiBold"/>
              <a:sym typeface="Inter SemiBold"/>
            </a:endParaRPr>
          </a:p>
        </p:txBody>
      </p:sp>
      <p:sp>
        <p:nvSpPr>
          <p:cNvPr id="187" name="Google Shape;187;p7"/>
          <p:cNvSpPr txBox="1"/>
          <p:nvPr/>
        </p:nvSpPr>
        <p:spPr>
          <a:xfrm>
            <a:off x="7207628" y="6600762"/>
            <a:ext cx="2450530" cy="96925"/>
          </a:xfrm>
          <a:prstGeom prst="rect">
            <a:avLst/>
          </a:prstGeom>
          <a:noFill/>
          <a:ln>
            <a:noFill/>
          </a:ln>
        </p:spPr>
        <p:txBody>
          <a:bodyPr spcFirstLastPara="1" wrap="square" lIns="0" tIns="5925" rIns="0" bIns="0" anchor="t" anchorCtr="0">
            <a:spAutoFit/>
          </a:bodyPr>
          <a:lstStyle/>
          <a:p>
            <a:pPr marL="6257" marR="0" lvl="0" indent="0" algn="l" rtl="0">
              <a:lnSpc>
                <a:spcPct val="100000"/>
              </a:lnSpc>
              <a:spcBef>
                <a:spcPts val="0"/>
              </a:spcBef>
              <a:spcAft>
                <a:spcPts val="0"/>
              </a:spcAft>
              <a:buClr>
                <a:srgbClr val="000000"/>
              </a:buClr>
              <a:buSzPts val="591"/>
              <a:buFont typeface="Arial"/>
              <a:buNone/>
            </a:pPr>
            <a:r>
              <a:rPr lang="en-GB" sz="591" b="1" i="0" u="none" strike="noStrike" cap="none">
                <a:solidFill>
                  <a:schemeClr val="dk1"/>
                </a:solidFill>
                <a:latin typeface="Inter"/>
                <a:ea typeface="Inter"/>
                <a:cs typeface="Inter"/>
                <a:sym typeface="Inter"/>
              </a:rPr>
              <a:t>Powered by CAN </a:t>
            </a:r>
            <a:r>
              <a:rPr lang="en-GB" sz="591" b="0" i="0" u="none" strike="noStrike" cap="none">
                <a:solidFill>
                  <a:schemeClr val="dk1"/>
                </a:solidFill>
                <a:latin typeface="Inter"/>
                <a:ea typeface="Inter"/>
                <a:cs typeface="Inter"/>
                <a:sym typeface="Inter"/>
              </a:rPr>
              <a:t>– Recruitment Pack | </a:t>
            </a:r>
            <a:r>
              <a:rPr lang="en-GB" sz="591" b="1" i="0" u="sng" strike="noStrike" cap="none">
                <a:solidFill>
                  <a:schemeClr val="dk1"/>
                </a:solidFill>
                <a:latin typeface="Inter"/>
                <a:ea typeface="Inter"/>
                <a:cs typeface="Inter"/>
                <a:sym typeface="Inter"/>
                <a:hlinkClick r:id="rId7">
                  <a:extLst>
                    <a:ext uri="{A12FA001-AC4F-418D-AE19-62706E023703}">
                      <ahyp:hlinkClr xmlns:ahyp="http://schemas.microsoft.com/office/drawing/2018/hyperlinkcolor" val="tx"/>
                    </a:ext>
                  </a:extLst>
                </a:hlinkClick>
              </a:rPr>
              <a:t>www.poweredbycan.org</a:t>
            </a:r>
            <a:endParaRPr sz="591" b="0" i="0" u="none" strike="noStrike" cap="none">
              <a:solidFill>
                <a:schemeClr val="dk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8"/>
          <p:cNvPicPr preferRelativeResize="0"/>
          <p:nvPr/>
        </p:nvPicPr>
        <p:blipFill rotWithShape="1">
          <a:blip r:embed="rId3">
            <a:alphaModFix/>
          </a:blip>
          <a:srcRect/>
          <a:stretch/>
        </p:blipFill>
        <p:spPr>
          <a:xfrm rot="-2316927">
            <a:off x="-1330137" y="-586674"/>
            <a:ext cx="4134020" cy="4134020"/>
          </a:xfrm>
          <a:prstGeom prst="rect">
            <a:avLst/>
          </a:prstGeom>
          <a:noFill/>
          <a:ln>
            <a:noFill/>
          </a:ln>
        </p:spPr>
      </p:pic>
      <p:pic>
        <p:nvPicPr>
          <p:cNvPr id="193" name="Google Shape;193;p8"/>
          <p:cNvPicPr preferRelativeResize="0"/>
          <p:nvPr/>
        </p:nvPicPr>
        <p:blipFill rotWithShape="1">
          <a:blip r:embed="rId4">
            <a:alphaModFix/>
          </a:blip>
          <a:srcRect/>
          <a:stretch/>
        </p:blipFill>
        <p:spPr>
          <a:xfrm>
            <a:off x="6116940" y="4233725"/>
            <a:ext cx="5694757" cy="5694757"/>
          </a:xfrm>
          <a:prstGeom prst="rect">
            <a:avLst/>
          </a:prstGeom>
          <a:noFill/>
          <a:ln>
            <a:noFill/>
          </a:ln>
        </p:spPr>
      </p:pic>
      <p:pic>
        <p:nvPicPr>
          <p:cNvPr id="194" name="Google Shape;194;p8"/>
          <p:cNvPicPr preferRelativeResize="0"/>
          <p:nvPr/>
        </p:nvPicPr>
        <p:blipFill rotWithShape="1">
          <a:blip r:embed="rId5">
            <a:alphaModFix/>
          </a:blip>
          <a:srcRect/>
          <a:stretch/>
        </p:blipFill>
        <p:spPr>
          <a:xfrm rot="-1855220">
            <a:off x="6654757" y="-1220569"/>
            <a:ext cx="4246269" cy="4161626"/>
          </a:xfrm>
          <a:prstGeom prst="rect">
            <a:avLst/>
          </a:prstGeom>
          <a:noFill/>
          <a:ln>
            <a:noFill/>
          </a:ln>
        </p:spPr>
      </p:pic>
      <p:sp>
        <p:nvSpPr>
          <p:cNvPr id="195" name="Google Shape;195;p8"/>
          <p:cNvSpPr txBox="1"/>
          <p:nvPr/>
        </p:nvSpPr>
        <p:spPr>
          <a:xfrm>
            <a:off x="1594387" y="2735122"/>
            <a:ext cx="6570104" cy="1749169"/>
          </a:xfrm>
          <a:prstGeom prst="rect">
            <a:avLst/>
          </a:prstGeom>
          <a:noFill/>
          <a:ln>
            <a:noFill/>
          </a:ln>
        </p:spPr>
        <p:txBody>
          <a:bodyPr spcFirstLastPara="1" wrap="square" lIns="0" tIns="6250" rIns="0" bIns="0" anchor="t" anchorCtr="0">
            <a:spAutoFit/>
          </a:bodyPr>
          <a:lstStyle/>
          <a:p>
            <a:pPr marL="0" marR="0" lvl="0" indent="0" algn="ctr" rtl="0">
              <a:lnSpc>
                <a:spcPct val="107916"/>
              </a:lnSpc>
              <a:spcBef>
                <a:spcPts val="0"/>
              </a:spcBef>
              <a:spcAft>
                <a:spcPts val="0"/>
              </a:spcAft>
              <a:buClr>
                <a:schemeClr val="dk1"/>
              </a:buClr>
              <a:buSzPts val="1100"/>
              <a:buFont typeface="Inter"/>
              <a:buNone/>
            </a:pPr>
            <a:r>
              <a:rPr lang="en-GB" sz="2000" b="1" i="0" u="none" strike="noStrike" cap="none">
                <a:solidFill>
                  <a:schemeClr val="dk1"/>
                </a:solidFill>
                <a:latin typeface="Inter"/>
                <a:ea typeface="Inter"/>
                <a:cs typeface="Inter"/>
                <a:sym typeface="Inter"/>
              </a:rPr>
              <a:t>We are powered both by where we have come from and the positive energy moving forward with a ‘CAN’ do attitude.</a:t>
            </a:r>
            <a:endParaRPr sz="1400" b="0" i="0" u="none" strike="noStrike" cap="none">
              <a:solidFill>
                <a:srgbClr val="000000"/>
              </a:solidFill>
              <a:latin typeface="Arial"/>
              <a:ea typeface="Arial"/>
              <a:cs typeface="Arial"/>
              <a:sym typeface="Arial"/>
            </a:endParaRPr>
          </a:p>
          <a:p>
            <a:pPr marL="0" marR="0" lvl="0" indent="0" algn="ctr" rtl="0">
              <a:lnSpc>
                <a:spcPct val="107916"/>
              </a:lnSpc>
              <a:spcBef>
                <a:spcPts val="800"/>
              </a:spcBef>
              <a:spcAft>
                <a:spcPts val="0"/>
              </a:spcAft>
              <a:buClr>
                <a:schemeClr val="dk1"/>
              </a:buClr>
              <a:buSzPts val="1100"/>
              <a:buFont typeface="Arial"/>
              <a:buNone/>
            </a:pPr>
            <a:r>
              <a:rPr lang="en-GB" sz="2000" b="1" i="0" u="none" strike="noStrike" cap="none">
                <a:solidFill>
                  <a:schemeClr val="dk1"/>
                </a:solidFill>
                <a:latin typeface="Inter"/>
                <a:ea typeface="Inter"/>
                <a:cs typeface="Inter"/>
                <a:sym typeface="Inter"/>
              </a:rPr>
              <a:t>We hope everyone we work with will be able to power up change!</a:t>
            </a:r>
            <a:endParaRPr sz="2000" b="1" i="0" u="none" strike="noStrike" cap="none">
              <a:solidFill>
                <a:srgbClr val="000000"/>
              </a:solidFill>
              <a:latin typeface="Inter"/>
              <a:ea typeface="Inter"/>
              <a:cs typeface="Inter"/>
              <a:sym typeface="Inter"/>
            </a:endParaRPr>
          </a:p>
        </p:txBody>
      </p:sp>
      <p:sp>
        <p:nvSpPr>
          <p:cNvPr id="196" name="Google Shape;196;p8"/>
          <p:cNvSpPr/>
          <p:nvPr/>
        </p:nvSpPr>
        <p:spPr>
          <a:xfrm>
            <a:off x="4692120" y="2424288"/>
            <a:ext cx="275966" cy="205253"/>
          </a:xfrm>
          <a:custGeom>
            <a:avLst/>
            <a:gdLst/>
            <a:ahLst/>
            <a:cxnLst/>
            <a:rect l="l" t="t" r="r" b="b"/>
            <a:pathLst>
              <a:path w="560070" h="416560" extrusionOk="0">
                <a:moveTo>
                  <a:pt x="540925" y="0"/>
                </a:moveTo>
                <a:lnTo>
                  <a:pt x="429515" y="0"/>
                </a:lnTo>
                <a:lnTo>
                  <a:pt x="309309" y="227218"/>
                </a:lnTo>
                <a:lnTo>
                  <a:pt x="309309" y="416322"/>
                </a:lnTo>
                <a:lnTo>
                  <a:pt x="559982" y="416322"/>
                </a:lnTo>
                <a:lnTo>
                  <a:pt x="559982" y="208161"/>
                </a:lnTo>
                <a:lnTo>
                  <a:pt x="450038" y="208161"/>
                </a:lnTo>
                <a:lnTo>
                  <a:pt x="540925" y="0"/>
                </a:lnTo>
                <a:close/>
              </a:path>
              <a:path w="560070" h="416560" extrusionOk="0">
                <a:moveTo>
                  <a:pt x="231615" y="0"/>
                </a:moveTo>
                <a:lnTo>
                  <a:pt x="120205" y="0"/>
                </a:lnTo>
                <a:lnTo>
                  <a:pt x="0" y="227218"/>
                </a:lnTo>
                <a:lnTo>
                  <a:pt x="0" y="416322"/>
                </a:lnTo>
                <a:lnTo>
                  <a:pt x="250672" y="416322"/>
                </a:lnTo>
                <a:lnTo>
                  <a:pt x="250672" y="208161"/>
                </a:lnTo>
                <a:lnTo>
                  <a:pt x="140728" y="208161"/>
                </a:lnTo>
                <a:lnTo>
                  <a:pt x="231615" y="0"/>
                </a:lnTo>
                <a:close/>
              </a:path>
            </a:pathLst>
          </a:custGeom>
          <a:solidFill>
            <a:srgbClr val="95C1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7" name="Google Shape;197;p8"/>
          <p:cNvSpPr/>
          <p:nvPr/>
        </p:nvSpPr>
        <p:spPr>
          <a:xfrm>
            <a:off x="4692120" y="4648200"/>
            <a:ext cx="275966" cy="205253"/>
          </a:xfrm>
          <a:custGeom>
            <a:avLst/>
            <a:gdLst/>
            <a:ahLst/>
            <a:cxnLst/>
            <a:rect l="l" t="t" r="r" b="b"/>
            <a:pathLst>
              <a:path w="560070" h="416559" extrusionOk="0">
                <a:moveTo>
                  <a:pt x="250672" y="0"/>
                </a:moveTo>
                <a:lnTo>
                  <a:pt x="0" y="0"/>
                </a:lnTo>
                <a:lnTo>
                  <a:pt x="0" y="208161"/>
                </a:lnTo>
                <a:lnTo>
                  <a:pt x="109944" y="208161"/>
                </a:lnTo>
                <a:lnTo>
                  <a:pt x="19057" y="416322"/>
                </a:lnTo>
                <a:lnTo>
                  <a:pt x="130467" y="416322"/>
                </a:lnTo>
                <a:lnTo>
                  <a:pt x="250672" y="189104"/>
                </a:lnTo>
                <a:lnTo>
                  <a:pt x="250672" y="0"/>
                </a:lnTo>
                <a:close/>
              </a:path>
              <a:path w="560070" h="416559" extrusionOk="0">
                <a:moveTo>
                  <a:pt x="559982" y="0"/>
                </a:moveTo>
                <a:lnTo>
                  <a:pt x="309309" y="0"/>
                </a:lnTo>
                <a:lnTo>
                  <a:pt x="309309" y="208161"/>
                </a:lnTo>
                <a:lnTo>
                  <a:pt x="419254" y="208161"/>
                </a:lnTo>
                <a:lnTo>
                  <a:pt x="328366" y="416322"/>
                </a:lnTo>
                <a:lnTo>
                  <a:pt x="439777" y="416322"/>
                </a:lnTo>
                <a:lnTo>
                  <a:pt x="559982" y="189104"/>
                </a:lnTo>
                <a:lnTo>
                  <a:pt x="559982" y="0"/>
                </a:lnTo>
                <a:close/>
              </a:path>
            </a:pathLst>
          </a:custGeom>
          <a:solidFill>
            <a:srgbClr val="95C11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98" name="Google Shape;198;p8"/>
          <p:cNvPicPr preferRelativeResize="0"/>
          <p:nvPr/>
        </p:nvPicPr>
        <p:blipFill rotWithShape="1">
          <a:blip r:embed="rId6">
            <a:alphaModFix/>
          </a:blip>
          <a:srcRect/>
          <a:stretch/>
        </p:blipFill>
        <p:spPr>
          <a:xfrm rot="-8194374">
            <a:off x="-791676" y="4285904"/>
            <a:ext cx="3455508" cy="3440804"/>
          </a:xfrm>
          <a:prstGeom prst="rect">
            <a:avLst/>
          </a:prstGeom>
          <a:noFill/>
          <a:ln>
            <a:noFill/>
          </a:ln>
        </p:spPr>
      </p:pic>
      <p:sp>
        <p:nvSpPr>
          <p:cNvPr id="199" name="Google Shape;199;p8"/>
          <p:cNvSpPr txBox="1"/>
          <p:nvPr/>
        </p:nvSpPr>
        <p:spPr>
          <a:xfrm>
            <a:off x="2667969" y="4924121"/>
            <a:ext cx="4141603"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Inter"/>
              <a:buNone/>
            </a:pPr>
            <a:r>
              <a:rPr lang="en-GB" sz="1600" b="0" i="0" u="none" strike="noStrike" cap="none">
                <a:solidFill>
                  <a:srgbClr val="000000"/>
                </a:solidFill>
                <a:latin typeface="Inter"/>
                <a:ea typeface="Inter"/>
                <a:cs typeface="Inter"/>
                <a:sym typeface="Inter"/>
              </a:rPr>
              <a:t>CEO - Jerrel Jackson FRSA MIoD MA BA</a:t>
            </a:r>
            <a:endParaRPr sz="1600" b="0" i="0" u="none" strike="noStrike" cap="none">
              <a:solidFill>
                <a:srgbClr val="000000"/>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9"/>
          <p:cNvSpPr/>
          <p:nvPr/>
        </p:nvSpPr>
        <p:spPr>
          <a:xfrm>
            <a:off x="3209925" y="60575"/>
            <a:ext cx="6585600" cy="835500"/>
          </a:xfrm>
          <a:prstGeom prst="roundRect">
            <a:avLst>
              <a:gd name="adj" fmla="val 16667"/>
            </a:avLst>
          </a:prstGeom>
          <a:solidFill>
            <a:srgbClr val="1D1F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5" name="Google Shape;205;p9"/>
          <p:cNvSpPr txBox="1"/>
          <p:nvPr/>
        </p:nvSpPr>
        <p:spPr>
          <a:xfrm rot="723792">
            <a:off x="-46960" y="5741136"/>
            <a:ext cx="76080" cy="72016"/>
          </a:xfrm>
          <a:prstGeom prst="rect">
            <a:avLst/>
          </a:prstGeom>
          <a:noFill/>
          <a:ln>
            <a:noFill/>
          </a:ln>
        </p:spPr>
        <p:txBody>
          <a:bodyPr spcFirstLastPara="1" wrap="square" lIns="0" tIns="0" rIns="0" bIns="0" anchor="t" anchorCtr="0">
            <a:spAutoFit/>
          </a:bodyPr>
          <a:lstStyle/>
          <a:p>
            <a:pPr marL="0" marR="0" lvl="0" indent="0" algn="l" rtl="0">
              <a:lnSpc>
                <a:spcPct val="102141"/>
              </a:lnSpc>
              <a:spcBef>
                <a:spcPts val="0"/>
              </a:spcBef>
              <a:spcAft>
                <a:spcPts val="0"/>
              </a:spcAft>
              <a:buClr>
                <a:srgbClr val="000000"/>
              </a:buClr>
              <a:buSzPts val="467"/>
              <a:buFont typeface="Arial"/>
              <a:buNone/>
            </a:pPr>
            <a:r>
              <a:rPr lang="en-GB" sz="467" b="1" i="0" u="none" strike="noStrike" cap="none">
                <a:solidFill>
                  <a:srgbClr val="FFFFFF"/>
                </a:solidFill>
                <a:latin typeface="Big Shoulders Display SemiBold"/>
                <a:ea typeface="Big Shoulders Display SemiBold"/>
                <a:cs typeface="Big Shoulders Display SemiBold"/>
                <a:sym typeface="Big Shoulders Display SemiBold"/>
              </a:rPr>
              <a:t>by</a:t>
            </a:r>
            <a:endParaRPr sz="467" b="0" i="0" u="none" strike="noStrike" cap="none">
              <a:solidFill>
                <a:srgbClr val="000000"/>
              </a:solidFill>
              <a:latin typeface="Big Shoulders Display SemiBold"/>
              <a:ea typeface="Big Shoulders Display SemiBold"/>
              <a:cs typeface="Big Shoulders Display SemiBold"/>
              <a:sym typeface="Big Shoulders Display SemiBold"/>
            </a:endParaRPr>
          </a:p>
        </p:txBody>
      </p:sp>
      <p:sp>
        <p:nvSpPr>
          <p:cNvPr id="206" name="Google Shape;206;p9"/>
          <p:cNvSpPr txBox="1">
            <a:spLocks noGrp="1"/>
          </p:cNvSpPr>
          <p:nvPr>
            <p:ph type="title"/>
          </p:nvPr>
        </p:nvSpPr>
        <p:spPr>
          <a:xfrm>
            <a:off x="3250755" y="923655"/>
            <a:ext cx="5068200" cy="469200"/>
          </a:xfrm>
          <a:prstGeom prst="rect">
            <a:avLst/>
          </a:prstGeom>
          <a:noFill/>
          <a:ln>
            <a:noFill/>
          </a:ln>
        </p:spPr>
        <p:txBody>
          <a:bodyPr spcFirstLastPara="1" wrap="square" lIns="0" tIns="7500" rIns="0" bIns="0" anchor="t" anchorCtr="0">
            <a:spAutoFit/>
          </a:bodyPr>
          <a:lstStyle/>
          <a:p>
            <a:pPr marL="6257" lvl="0" indent="0" algn="l" rtl="0">
              <a:lnSpc>
                <a:spcPct val="100000"/>
              </a:lnSpc>
              <a:spcBef>
                <a:spcPts val="0"/>
              </a:spcBef>
              <a:spcAft>
                <a:spcPts val="0"/>
              </a:spcAft>
              <a:buSzPts val="1400"/>
              <a:buNone/>
            </a:pPr>
            <a:r>
              <a:rPr lang="en-GB" sz="3000">
                <a:solidFill>
                  <a:srgbClr val="1D2041"/>
                </a:solidFill>
              </a:rPr>
              <a:t>DUTIES &amp; RESPONSIBILITIES</a:t>
            </a:r>
            <a:endParaRPr sz="3000"/>
          </a:p>
        </p:txBody>
      </p:sp>
      <p:sp>
        <p:nvSpPr>
          <p:cNvPr id="207" name="Google Shape;207;p9"/>
          <p:cNvSpPr txBox="1"/>
          <p:nvPr/>
        </p:nvSpPr>
        <p:spPr>
          <a:xfrm>
            <a:off x="3100125" y="1420438"/>
            <a:ext cx="6837000" cy="4593000"/>
          </a:xfrm>
          <a:prstGeom prst="rect">
            <a:avLst/>
          </a:prstGeom>
          <a:noFill/>
          <a:ln>
            <a:noFill/>
          </a:ln>
        </p:spPr>
        <p:txBody>
          <a:bodyPr spcFirstLastPara="1" wrap="square" lIns="0" tIns="5625" rIns="0" bIns="0" anchor="t" anchorCtr="0">
            <a:spAutoFit/>
          </a:bodyPr>
          <a:lstStyle/>
          <a:p>
            <a:pPr marL="0" marR="0" lvl="0" indent="0" algn="l" rtl="0">
              <a:lnSpc>
                <a:spcPct val="115000"/>
              </a:lnSpc>
              <a:spcBef>
                <a:spcPts val="225"/>
              </a:spcBef>
              <a:spcAft>
                <a:spcPts val="0"/>
              </a:spcAft>
              <a:buClr>
                <a:srgbClr val="000000"/>
              </a:buClr>
              <a:buSzPts val="1100"/>
              <a:buFont typeface="Arial"/>
              <a:buNone/>
            </a:pPr>
            <a:r>
              <a:rPr lang="en-GB" sz="1100" b="1" i="0" u="none" strike="noStrike" cap="none" dirty="0">
                <a:solidFill>
                  <a:schemeClr val="dk1"/>
                </a:solidFill>
                <a:latin typeface="Inter"/>
                <a:ea typeface="Inter"/>
                <a:cs typeface="Inter"/>
                <a:sym typeface="Inter"/>
              </a:rPr>
              <a:t>     Strategic Organisational Development</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collaborate as part the Senior Leadership Team (</a:t>
            </a:r>
            <a:r>
              <a:rPr lang="en-GB" sz="1100" dirty="0">
                <a:solidFill>
                  <a:schemeClr val="dk1"/>
                </a:solidFill>
                <a:latin typeface="Inter"/>
                <a:ea typeface="Inter"/>
                <a:cs typeface="Inter"/>
                <a:sym typeface="Inter"/>
              </a:rPr>
              <a:t>SL</a:t>
            </a:r>
            <a:r>
              <a:rPr lang="en-GB" sz="1100" b="0" i="0" u="none" strike="noStrike" cap="none" dirty="0">
                <a:solidFill>
                  <a:schemeClr val="dk1"/>
                </a:solidFill>
                <a:latin typeface="Inter"/>
                <a:ea typeface="Inter"/>
                <a:cs typeface="Inter"/>
                <a:sym typeface="Inter"/>
              </a:rPr>
              <a:t>T) to drive Arts Council England’s Investment Principles/Outcomes &amp; Let’s Create Strategy (including other governing/arms length organisations) along with the senior leadership team (SLT) and board of directors (BOD).</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work cohesively with</a:t>
            </a:r>
            <a:r>
              <a:rPr lang="en-GB" sz="1100" dirty="0">
                <a:solidFill>
                  <a:schemeClr val="dk1"/>
                </a:solidFill>
                <a:latin typeface="Inter"/>
                <a:ea typeface="Inter"/>
                <a:cs typeface="Inter"/>
                <a:sym typeface="Inter"/>
              </a:rPr>
              <a:t>in </a:t>
            </a:r>
            <a:r>
              <a:rPr lang="en-GB" sz="1100" b="0" i="0" u="none" strike="noStrike" cap="none" dirty="0">
                <a:solidFill>
                  <a:schemeClr val="dk1"/>
                </a:solidFill>
                <a:latin typeface="Inter"/>
                <a:ea typeface="Inter"/>
                <a:cs typeface="Inter"/>
                <a:sym typeface="Inter"/>
              </a:rPr>
              <a:t>the SLT to expand the breadth of the organisation's projects/services and growth strategy, whilst continuing to develop the local and national prevalence of Powered by CAN through organisational/business planning and programme development for children, young people and young adults. </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be appointed as one of our Dynamism champions for our Arts Council England’s Investment Principles.</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work together with the SLT to drive social value and civic change.</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collaborate with the Youth Management Board  (YMB) and Board of Directors (BOD) to develop methodologies that can be used in strategic documents and policies.</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analyse efficiencies for Powered by CAN’s programmes and services, utilising embedded data management systems and supporting Powered by CAN’s team to assess impact of our services, ensuring participant satisfaction drives Powered by CAN’s work.  </a:t>
            </a:r>
            <a:endParaRPr sz="1100" b="1"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support ongoing research, monitoring and impact reporting for funders and stakeholders to support the development of the organisation.</a:t>
            </a:r>
            <a:endParaRPr sz="1100" b="0" i="0" u="none" strike="noStrike" cap="none" dirty="0">
              <a:solidFill>
                <a:schemeClr val="dk1"/>
              </a:solidFill>
              <a:latin typeface="Inter"/>
              <a:ea typeface="Inter"/>
              <a:cs typeface="Inter"/>
              <a:sym typeface="Inter"/>
            </a:endParaRPr>
          </a:p>
          <a:p>
            <a:pPr marL="457200" marR="210820" lvl="0" indent="-298450" algn="l" rtl="0">
              <a:lnSpc>
                <a:spcPct val="115000"/>
              </a:lnSpc>
              <a:spcBef>
                <a:spcPts val="285"/>
              </a:spcBef>
              <a:spcAft>
                <a:spcPts val="0"/>
              </a:spcAft>
              <a:buClr>
                <a:schemeClr val="dk1"/>
              </a:buClr>
              <a:buSzPts val="1100"/>
              <a:buFont typeface="Inter"/>
              <a:buChar char="●"/>
            </a:pPr>
            <a:r>
              <a:rPr lang="en-GB" sz="1100" b="0" i="0" u="none" strike="noStrike" cap="none" dirty="0">
                <a:solidFill>
                  <a:schemeClr val="dk1"/>
                </a:solidFill>
                <a:latin typeface="Inter"/>
                <a:ea typeface="Inter"/>
                <a:cs typeface="Inter"/>
                <a:sym typeface="Inter"/>
              </a:rPr>
              <a:t>To lead quality assurance frameworks (e.g.  ISO - Investors in People, Social Enterprise Mark, Disability Confident Employer Scheme).</a:t>
            </a:r>
            <a:endParaRPr sz="1100" b="0" i="0" u="none" strike="noStrike" cap="none" dirty="0">
              <a:solidFill>
                <a:schemeClr val="dk1"/>
              </a:solidFill>
              <a:latin typeface="Inter"/>
              <a:ea typeface="Inter"/>
              <a:cs typeface="Inter"/>
              <a:sym typeface="Inter"/>
            </a:endParaRPr>
          </a:p>
          <a:p>
            <a:pPr marL="342900" marR="295275" lvl="0" indent="-317500" algn="just" rtl="0">
              <a:lnSpc>
                <a:spcPct val="100000"/>
              </a:lnSpc>
              <a:spcBef>
                <a:spcPts val="285"/>
              </a:spcBef>
              <a:spcAft>
                <a:spcPts val="0"/>
              </a:spcAft>
              <a:buClr>
                <a:srgbClr val="1D2041"/>
              </a:buClr>
              <a:buSzPts val="400"/>
              <a:buFont typeface="Inter Thin"/>
              <a:buNone/>
            </a:pPr>
            <a:endParaRPr sz="1100" b="0" i="0" u="none" strike="noStrike" cap="none" dirty="0">
              <a:solidFill>
                <a:srgbClr val="000000"/>
              </a:solidFill>
              <a:highlight>
                <a:schemeClr val="lt1"/>
              </a:highlight>
              <a:latin typeface="Inter"/>
              <a:ea typeface="Inter"/>
              <a:cs typeface="Inter"/>
              <a:sym typeface="Inter"/>
            </a:endParaRPr>
          </a:p>
        </p:txBody>
      </p:sp>
      <p:sp>
        <p:nvSpPr>
          <p:cNvPr id="208" name="Google Shape;208;p9"/>
          <p:cNvSpPr txBox="1"/>
          <p:nvPr/>
        </p:nvSpPr>
        <p:spPr>
          <a:xfrm>
            <a:off x="7085065" y="6574401"/>
            <a:ext cx="2450530" cy="96925"/>
          </a:xfrm>
          <a:prstGeom prst="rect">
            <a:avLst/>
          </a:prstGeom>
          <a:noFill/>
          <a:ln>
            <a:noFill/>
          </a:ln>
        </p:spPr>
        <p:txBody>
          <a:bodyPr spcFirstLastPara="1" wrap="square" lIns="0" tIns="5925" rIns="0" bIns="0" anchor="t" anchorCtr="0">
            <a:spAutoFit/>
          </a:bodyPr>
          <a:lstStyle/>
          <a:p>
            <a:pPr marL="6257" marR="0" lvl="0" indent="0" algn="l" rtl="0">
              <a:lnSpc>
                <a:spcPct val="100000"/>
              </a:lnSpc>
              <a:spcBef>
                <a:spcPts val="0"/>
              </a:spcBef>
              <a:spcAft>
                <a:spcPts val="0"/>
              </a:spcAft>
              <a:buClr>
                <a:srgbClr val="000000"/>
              </a:buClr>
              <a:buSzPts val="591"/>
              <a:buFont typeface="Arial"/>
              <a:buNone/>
            </a:pPr>
            <a:r>
              <a:rPr lang="en-GB" sz="591" b="1" i="0" u="none" strike="noStrike" cap="none">
                <a:solidFill>
                  <a:schemeClr val="dk1"/>
                </a:solidFill>
                <a:latin typeface="Inter"/>
                <a:ea typeface="Inter"/>
                <a:cs typeface="Inter"/>
                <a:sym typeface="Inter"/>
              </a:rPr>
              <a:t>Powered by CAN </a:t>
            </a:r>
            <a:r>
              <a:rPr lang="en-GB" sz="591" b="0" i="0" u="none" strike="noStrike" cap="none">
                <a:solidFill>
                  <a:schemeClr val="dk1"/>
                </a:solidFill>
                <a:latin typeface="Inter"/>
                <a:ea typeface="Inter"/>
                <a:cs typeface="Inter"/>
                <a:sym typeface="Inter"/>
              </a:rPr>
              <a:t>– Recruitment Pack  | </a:t>
            </a:r>
            <a:r>
              <a:rPr lang="en-GB" sz="591" b="1" i="0" u="sng" strike="noStrike" cap="none">
                <a:solidFill>
                  <a:schemeClr val="dk1"/>
                </a:solidFill>
                <a:latin typeface="Inter"/>
                <a:ea typeface="Inter"/>
                <a:cs typeface="Inter"/>
                <a:sym typeface="Inter"/>
                <a:hlinkClick r:id="rId3">
                  <a:extLst>
                    <a:ext uri="{A12FA001-AC4F-418D-AE19-62706E023703}">
                      <ahyp:hlinkClr xmlns:ahyp="http://schemas.microsoft.com/office/drawing/2018/hyperlinkcolor" val="tx"/>
                    </a:ext>
                  </a:extLst>
                </a:hlinkClick>
              </a:rPr>
              <a:t>www.poweredbycan.org</a:t>
            </a:r>
            <a:endParaRPr sz="591" b="0" i="0" u="none" strike="noStrike" cap="none">
              <a:solidFill>
                <a:schemeClr val="dk1"/>
              </a:solidFill>
              <a:latin typeface="Inter"/>
              <a:ea typeface="Inter"/>
              <a:cs typeface="Inter"/>
              <a:sym typeface="Inter"/>
            </a:endParaRPr>
          </a:p>
        </p:txBody>
      </p:sp>
      <p:pic>
        <p:nvPicPr>
          <p:cNvPr id="209" name="Google Shape;209;p9"/>
          <p:cNvPicPr preferRelativeResize="0"/>
          <p:nvPr/>
        </p:nvPicPr>
        <p:blipFill rotWithShape="1">
          <a:blip r:embed="rId4">
            <a:alphaModFix/>
          </a:blip>
          <a:srcRect/>
          <a:stretch/>
        </p:blipFill>
        <p:spPr>
          <a:xfrm rot="-248645">
            <a:off x="-3699117" y="245031"/>
            <a:ext cx="5296761" cy="5296761"/>
          </a:xfrm>
          <a:prstGeom prst="rect">
            <a:avLst/>
          </a:prstGeom>
          <a:noFill/>
          <a:ln>
            <a:noFill/>
          </a:ln>
        </p:spPr>
      </p:pic>
      <p:pic>
        <p:nvPicPr>
          <p:cNvPr id="210" name="Google Shape;210;p9"/>
          <p:cNvPicPr preferRelativeResize="0"/>
          <p:nvPr/>
        </p:nvPicPr>
        <p:blipFill rotWithShape="1">
          <a:blip r:embed="rId5">
            <a:alphaModFix/>
          </a:blip>
          <a:srcRect/>
          <a:stretch/>
        </p:blipFill>
        <p:spPr>
          <a:xfrm>
            <a:off x="-2527002" y="-1972546"/>
            <a:ext cx="5694758" cy="5694758"/>
          </a:xfrm>
          <a:prstGeom prst="rect">
            <a:avLst/>
          </a:prstGeom>
          <a:noFill/>
          <a:ln>
            <a:noFill/>
          </a:ln>
        </p:spPr>
      </p:pic>
      <p:pic>
        <p:nvPicPr>
          <p:cNvPr id="211" name="Google Shape;211;p9"/>
          <p:cNvPicPr preferRelativeResize="0"/>
          <p:nvPr/>
        </p:nvPicPr>
        <p:blipFill rotWithShape="1">
          <a:blip r:embed="rId6">
            <a:alphaModFix/>
          </a:blip>
          <a:srcRect/>
          <a:stretch/>
        </p:blipFill>
        <p:spPr>
          <a:xfrm rot="-977699">
            <a:off x="-366370" y="1524945"/>
            <a:ext cx="3487874" cy="3420240"/>
          </a:xfrm>
          <a:prstGeom prst="rect">
            <a:avLst/>
          </a:prstGeom>
          <a:noFill/>
          <a:ln>
            <a:noFill/>
          </a:ln>
        </p:spPr>
      </p:pic>
      <p:pic>
        <p:nvPicPr>
          <p:cNvPr id="212" name="Google Shape;212;p9"/>
          <p:cNvPicPr preferRelativeResize="0"/>
          <p:nvPr/>
        </p:nvPicPr>
        <p:blipFill rotWithShape="1">
          <a:blip r:embed="rId7">
            <a:alphaModFix/>
          </a:blip>
          <a:srcRect/>
          <a:stretch/>
        </p:blipFill>
        <p:spPr>
          <a:xfrm flipH="1">
            <a:off x="-1099561" y="723455"/>
            <a:ext cx="4350318" cy="3518852"/>
          </a:xfrm>
          <a:prstGeom prst="rect">
            <a:avLst/>
          </a:prstGeom>
          <a:noFill/>
          <a:ln>
            <a:noFill/>
          </a:ln>
        </p:spPr>
      </p:pic>
      <p:sp>
        <p:nvSpPr>
          <p:cNvPr id="213" name="Google Shape;213;p9"/>
          <p:cNvSpPr txBox="1"/>
          <p:nvPr/>
        </p:nvSpPr>
        <p:spPr>
          <a:xfrm>
            <a:off x="3407825" y="224375"/>
            <a:ext cx="6262200" cy="507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n-GB" sz="3300" b="1" i="0" u="none" strike="noStrike" cap="none">
                <a:solidFill>
                  <a:schemeClr val="lt1"/>
                </a:solidFill>
                <a:latin typeface="Big Shoulders Display Black"/>
                <a:ea typeface="Big Shoulders Display Black"/>
                <a:cs typeface="Big Shoulders Display Black"/>
                <a:sym typeface="Big Shoulders Display Black"/>
              </a:rPr>
              <a:t>HEAD OF DEVELOPMENT</a:t>
            </a:r>
            <a:endParaRPr sz="2700" b="0" i="0" u="none" strike="noStrike" cap="none">
              <a:solidFill>
                <a:srgbClr val="000000"/>
              </a:solidFill>
              <a:latin typeface="Big Shoulders Display Black"/>
              <a:ea typeface="Big Shoulders Display Black"/>
              <a:cs typeface="Big Shoulders Display Black"/>
              <a:sym typeface="Big Shoulders Display Black"/>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2071</Words>
  <Application>Microsoft Macintosh PowerPoint</Application>
  <PresentationFormat>A4 Paper (210x297 mm)</PresentationFormat>
  <Paragraphs>189</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Inter</vt:lpstr>
      <vt:lpstr>Big Shoulders Display SemiBold</vt:lpstr>
      <vt:lpstr>Montserrat Medium</vt:lpstr>
      <vt:lpstr>Calibri</vt:lpstr>
      <vt:lpstr>Inter Thin</vt:lpstr>
      <vt:lpstr>Inter SemiBold</vt:lpstr>
      <vt:lpstr>Big Shoulders Display Black</vt:lpstr>
      <vt:lpstr>Big Shoulders Display ExtraBold</vt:lpstr>
      <vt:lpstr>Arial</vt:lpstr>
      <vt:lpstr>Office Theme</vt:lpstr>
      <vt:lpstr>PowerPoint Presentation</vt:lpstr>
      <vt:lpstr>JOB SUMMARY</vt:lpstr>
      <vt:lpstr>PowerPoint Presentation</vt:lpstr>
      <vt:lpstr>OUR STORY</vt:lpstr>
      <vt:lpstr>OUR MISSION</vt:lpstr>
      <vt:lpstr>OUR SERVICES </vt:lpstr>
      <vt:lpstr>OUR OBJECTIVES</vt:lpstr>
      <vt:lpstr>PowerPoint Presentation</vt:lpstr>
      <vt:lpstr>DUTIES &amp; RESPONSIBILITIES</vt:lpstr>
      <vt:lpstr>PowerPoint Presentation</vt:lpstr>
      <vt:lpstr>PowerPoint Presentation</vt:lpstr>
      <vt:lpstr>PowerPoint Presentation</vt:lpstr>
      <vt:lpstr>PERSON SPECIFICATION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Melanie Griffiths</cp:lastModifiedBy>
  <cp:revision>5</cp:revision>
  <dcterms:created xsi:type="dcterms:W3CDTF">2022-06-16T15:32:26Z</dcterms:created>
  <dcterms:modified xsi:type="dcterms:W3CDTF">2024-10-03T15:31:24Z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2022-06-16T00:00:00Z</vt:filetime>
  </property>
  <property fmtid="{D5CDD505-2E9C-101B-9397-08002B2CF9AE}" pid="3" name="Creator">
    <vt:lpwstr>Adobe InDesign 17.2 (Macintosh)</vt:lpwstr>
  </property>
  <property fmtid="{D5CDD505-2E9C-101B-9397-08002B2CF9AE}" pid="4" name="LastSaved">
    <vt:filetime>2022-06-16T00:00:00Z</vt:filetime>
  </property>
</Properties>
</file>